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899" r:id="rId2"/>
    <p:sldId id="262" r:id="rId3"/>
    <p:sldId id="258" r:id="rId4"/>
    <p:sldId id="313" r:id="rId5"/>
    <p:sldId id="892" r:id="rId6"/>
    <p:sldId id="324" r:id="rId7"/>
    <p:sldId id="893" r:id="rId8"/>
    <p:sldId id="271" r:id="rId9"/>
    <p:sldId id="270" r:id="rId10"/>
    <p:sldId id="278" r:id="rId11"/>
    <p:sldId id="279" r:id="rId12"/>
    <p:sldId id="894" r:id="rId13"/>
    <p:sldId id="895" r:id="rId14"/>
    <p:sldId id="896" r:id="rId15"/>
    <p:sldId id="897" r:id="rId16"/>
    <p:sldId id="898" r:id="rId17"/>
    <p:sldId id="888" r:id="rId18"/>
    <p:sldId id="889" r:id="rId19"/>
    <p:sldId id="890" r:id="rId20"/>
    <p:sldId id="891" r:id="rId21"/>
    <p:sldId id="900" r:id="rId22"/>
    <p:sldId id="259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9"/>
    <p:restoredTop sz="94829"/>
  </p:normalViewPr>
  <p:slideViewPr>
    <p:cSldViewPr snapToGrid="0">
      <p:cViewPr varScale="1">
        <p:scale>
          <a:sx n="74" d="100"/>
          <a:sy n="74" d="100"/>
        </p:scale>
        <p:origin x="77" y="1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han kelleci" userId="ff09bc58-2ece-4811-aac2-7f94ae3a4615" providerId="ADAL" clId="{EDE77BAB-7D5B-45D3-97AA-AE4DADCC0541}"/>
    <pc:docChg chg="modSld">
      <pc:chgData name="orhan kelleci" userId="ff09bc58-2ece-4811-aac2-7f94ae3a4615" providerId="ADAL" clId="{EDE77BAB-7D5B-45D3-97AA-AE4DADCC0541}" dt="2025-02-03T13:05:34.058" v="117" actId="122"/>
      <pc:docMkLst>
        <pc:docMk/>
      </pc:docMkLst>
      <pc:sldChg chg="modSp mod">
        <pc:chgData name="orhan kelleci" userId="ff09bc58-2ece-4811-aac2-7f94ae3a4615" providerId="ADAL" clId="{EDE77BAB-7D5B-45D3-97AA-AE4DADCC0541}" dt="2025-02-03T13:05:34.058" v="117" actId="122"/>
        <pc:sldMkLst>
          <pc:docMk/>
          <pc:sldMk cId="1921932744" sldId="324"/>
        </pc:sldMkLst>
        <pc:spChg chg="mod">
          <ac:chgData name="orhan kelleci" userId="ff09bc58-2ece-4811-aac2-7f94ae3a4615" providerId="ADAL" clId="{EDE77BAB-7D5B-45D3-97AA-AE4DADCC0541}" dt="2025-02-03T11:57:27.924" v="0" actId="1076"/>
          <ac:spMkLst>
            <pc:docMk/>
            <pc:sldMk cId="1921932744" sldId="324"/>
            <ac:spMk id="2" creationId="{980259CC-AB9A-E355-40C8-1EB1F0915FEC}"/>
          </ac:spMkLst>
        </pc:spChg>
        <pc:graphicFrameChg chg="mod modGraphic">
          <ac:chgData name="orhan kelleci" userId="ff09bc58-2ece-4811-aac2-7f94ae3a4615" providerId="ADAL" clId="{EDE77BAB-7D5B-45D3-97AA-AE4DADCC0541}" dt="2025-02-03T13:05:34.058" v="117" actId="122"/>
          <ac:graphicFrameMkLst>
            <pc:docMk/>
            <pc:sldMk cId="1921932744" sldId="324"/>
            <ac:graphicFrameMk id="9" creationId="{09BE0E7C-A5CD-20A2-54A8-FE346B58C9E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sen\OneDrive\Masa&#252;st&#252;\Yeni%20Microsoft%20Excel%20&#199;al&#305;&#351;ma%20Sayfas&#305;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buedutr-my.sharepoint.com/personal/orhankelleci_ibu_edu_tr/Documents/3_MUDURNU%20MYO/DERS%20SLAYTLAR/1.D&#214;NEM/G&#214;N&#220;LL&#220;L&#220;K%20&#199;ALI&#350;MALARI/&#246;&#287;renci%20faaliyet%20gruplar&#30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Sayfa1!$A$14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Sayfa1!$B$13:$G$13</c:f>
              <c:strCache>
                <c:ptCount val="6"/>
                <c:pt idx="0">
                  <c:v>Kümes Hayvanları Yetiştiriciliği</c:v>
                </c:pt>
                <c:pt idx="1">
                  <c:v>İşletme Yönetimi</c:v>
                </c:pt>
                <c:pt idx="2">
                  <c:v>Turizm ve Otel İşletmeciliği</c:v>
                </c:pt>
                <c:pt idx="3">
                  <c:v>Mimari Restorasyon</c:v>
                </c:pt>
                <c:pt idx="4">
                  <c:v>Ormancılık</c:v>
                </c:pt>
                <c:pt idx="5">
                  <c:v>Laborant ve Veteriner Sağlık</c:v>
                </c:pt>
              </c:strCache>
            </c:strRef>
          </c:cat>
          <c:val>
            <c:numRef>
              <c:f>Sayfa1!$B$14:$G$14</c:f>
              <c:numCache>
                <c:formatCode>General</c:formatCode>
                <c:ptCount val="6"/>
                <c:pt idx="0">
                  <c:v>7.4</c:v>
                </c:pt>
                <c:pt idx="1">
                  <c:v>19.670000000000002</c:v>
                </c:pt>
                <c:pt idx="2">
                  <c:v>11.5</c:v>
                </c:pt>
                <c:pt idx="3">
                  <c:v>22.4</c:v>
                </c:pt>
                <c:pt idx="4">
                  <c:v>26.33</c:v>
                </c:pt>
                <c:pt idx="5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31-4E8B-8663-B908FC83D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5901184"/>
        <c:axId val="135902336"/>
      </c:barChart>
      <c:catAx>
        <c:axId val="13590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5902336"/>
        <c:crosses val="autoZero"/>
        <c:auto val="1"/>
        <c:lblAlgn val="ctr"/>
        <c:lblOffset val="100"/>
        <c:noMultiLvlLbl val="0"/>
      </c:catAx>
      <c:valAx>
        <c:axId val="13590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590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Sayfa2!$C$2</c:f>
              <c:strCache>
                <c:ptCount val="1"/>
                <c:pt idx="0">
                  <c:v>Puanı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Sayfa2!$B$3:$B$4</c:f>
              <c:strCache>
                <c:ptCount val="2"/>
                <c:pt idx="0">
                  <c:v>Dr. Öğr. Üyesi Derya YÜCEL</c:v>
                </c:pt>
                <c:pt idx="1">
                  <c:v>Dr. Öğr. Üyesi Orhan KELLECİ</c:v>
                </c:pt>
              </c:strCache>
            </c:strRef>
          </c:cat>
          <c:val>
            <c:numRef>
              <c:f>Sayfa2!$C$3:$C$4</c:f>
              <c:numCache>
                <c:formatCode>General</c:formatCode>
                <c:ptCount val="2"/>
                <c:pt idx="0">
                  <c:v>79.7</c:v>
                </c:pt>
                <c:pt idx="1">
                  <c:v>65.7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A1-45E2-8043-0C605BE74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10516704"/>
        <c:axId val="1310500384"/>
      </c:barChart>
      <c:catAx>
        <c:axId val="1310516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10500384"/>
        <c:crosses val="autoZero"/>
        <c:auto val="1"/>
        <c:lblAlgn val="ctr"/>
        <c:lblOffset val="100"/>
        <c:noMultiLvlLbl val="0"/>
      </c:catAx>
      <c:valAx>
        <c:axId val="1310500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1051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811BD-7F24-422B-A8BB-71651D551CD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2210B9FA-B957-45F6-9D10-75052164142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AKADEMİK BİRİM HAKKINDA GENEL BİLGİLENDİRME</a:t>
          </a:r>
        </a:p>
      </dgm:t>
    </dgm:pt>
    <dgm:pt modelId="{DE9A4EE5-1B84-49C7-A4DC-CCC2A5D1BE35}" type="parTrans" cxnId="{DA7CDA12-BBBD-4558-8DC7-A996F9A9BB2A}">
      <dgm:prSet/>
      <dgm:spPr/>
      <dgm:t>
        <a:bodyPr/>
        <a:lstStyle/>
        <a:p>
          <a:endParaRPr lang="en-US"/>
        </a:p>
      </dgm:t>
    </dgm:pt>
    <dgm:pt modelId="{6F0845B4-CE54-4285-92A5-E09212A8F42C}" type="sibTrans" cxnId="{DA7CDA12-BBBD-4558-8DC7-A996F9A9BB2A}">
      <dgm:prSet/>
      <dgm:spPr/>
      <dgm:t>
        <a:bodyPr/>
        <a:lstStyle/>
        <a:p>
          <a:endParaRPr lang="en-US"/>
        </a:p>
      </dgm:t>
    </dgm:pt>
    <dgm:pt modelId="{94620CD8-9312-4818-A14D-9ED311166D10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MEMNUNİYET ANKETLERİ</a:t>
          </a:r>
          <a:endParaRPr lang="en-US" dirty="0"/>
        </a:p>
      </dgm:t>
    </dgm:pt>
    <dgm:pt modelId="{2ADF7BEE-8BCB-46BD-98E9-7B73D62799B7}" type="parTrans" cxnId="{DCAC5660-6DE5-4267-9D4F-3AEFD8452459}">
      <dgm:prSet/>
      <dgm:spPr/>
      <dgm:t>
        <a:bodyPr/>
        <a:lstStyle/>
        <a:p>
          <a:endParaRPr lang="en-US"/>
        </a:p>
      </dgm:t>
    </dgm:pt>
    <dgm:pt modelId="{419B56E0-D733-46CA-9ECB-23E37876C7D8}" type="sibTrans" cxnId="{DCAC5660-6DE5-4267-9D4F-3AEFD8452459}">
      <dgm:prSet/>
      <dgm:spPr/>
      <dgm:t>
        <a:bodyPr/>
        <a:lstStyle/>
        <a:p>
          <a:endParaRPr lang="en-US"/>
        </a:p>
      </dgm:t>
    </dgm:pt>
    <dgm:pt modelId="{842D35BE-4CD0-400D-BDC3-41B7745B4A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BİRİMİN AKADEMİK PERFORMANSI </a:t>
          </a:r>
        </a:p>
      </dgm:t>
    </dgm:pt>
    <dgm:pt modelId="{F0B8188E-F369-414A-A266-7D33FE8CD7D8}" type="parTrans" cxnId="{93C9E3B1-A395-49F5-88CD-ACB1ECC01EFB}">
      <dgm:prSet/>
      <dgm:spPr/>
      <dgm:t>
        <a:bodyPr/>
        <a:lstStyle/>
        <a:p>
          <a:endParaRPr lang="en-US"/>
        </a:p>
      </dgm:t>
    </dgm:pt>
    <dgm:pt modelId="{9DD4FF42-1646-4F4F-887C-2843AD95975C}" type="sibTrans" cxnId="{93C9E3B1-A395-49F5-88CD-ACB1ECC01EFB}">
      <dgm:prSet/>
      <dgm:spPr/>
      <dgm:t>
        <a:bodyPr/>
        <a:lstStyle/>
        <a:p>
          <a:endParaRPr lang="en-US"/>
        </a:p>
      </dgm:t>
    </dgm:pt>
    <dgm:pt modelId="{9FFC4D93-E363-48C6-8325-38A2A68C2FB0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KALİTE YÖNETİM SİSTEMİNE VERİ GİRİŞLERİ</a:t>
          </a:r>
          <a:endParaRPr lang="en-US" dirty="0"/>
        </a:p>
      </dgm:t>
    </dgm:pt>
    <dgm:pt modelId="{3CCDA8DF-75F2-4BA9-BD51-7290F8A56571}" type="parTrans" cxnId="{E9BDC542-F657-49FE-9108-0B5E4B1FD53F}">
      <dgm:prSet/>
      <dgm:spPr/>
      <dgm:t>
        <a:bodyPr/>
        <a:lstStyle/>
        <a:p>
          <a:endParaRPr lang="en-US"/>
        </a:p>
      </dgm:t>
    </dgm:pt>
    <dgm:pt modelId="{A9E0C2E2-230A-41B2-B66F-FC1797F586FC}" type="sibTrans" cxnId="{E9BDC542-F657-49FE-9108-0B5E4B1FD53F}">
      <dgm:prSet/>
      <dgm:spPr/>
      <dgm:t>
        <a:bodyPr/>
        <a:lstStyle/>
        <a:p>
          <a:endParaRPr lang="en-US"/>
        </a:p>
      </dgm:t>
    </dgm:pt>
    <dgm:pt modelId="{63EB67F5-C4BB-4AA3-A5DD-1929FFC82489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ÖZ/AKRAN DEĞERLENDİRME GELİŞMEYE AÇIK YANLAR</a:t>
          </a:r>
          <a:endParaRPr lang="en-US" dirty="0"/>
        </a:p>
      </dgm:t>
    </dgm:pt>
    <dgm:pt modelId="{3CE6BED4-F3BE-4BEF-A477-28FFF82DC5D4}" type="parTrans" cxnId="{511FDAA9-00B2-4666-BD5D-379188558F51}">
      <dgm:prSet/>
      <dgm:spPr/>
      <dgm:t>
        <a:bodyPr/>
        <a:lstStyle/>
        <a:p>
          <a:endParaRPr lang="en-US"/>
        </a:p>
      </dgm:t>
    </dgm:pt>
    <dgm:pt modelId="{72E434CE-51DA-4300-9DBA-D8293E21DA44}" type="sibTrans" cxnId="{511FDAA9-00B2-4666-BD5D-379188558F51}">
      <dgm:prSet/>
      <dgm:spPr/>
      <dgm:t>
        <a:bodyPr/>
        <a:lstStyle/>
        <a:p>
          <a:endParaRPr lang="en-US"/>
        </a:p>
      </dgm:t>
    </dgm:pt>
    <dgm:pt modelId="{2D71DD6F-460C-4E45-973D-0CB56537C492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YAŞANILAN SORUNLAR VE ÇÖZÜM ÖNERİLERİ</a:t>
          </a:r>
          <a:endParaRPr lang="en-US"/>
        </a:p>
      </dgm:t>
    </dgm:pt>
    <dgm:pt modelId="{F96CCF99-EFA4-45F4-B113-90F4058FBCA3}" type="parTrans" cxnId="{BF443EFF-258E-4E0D-9602-69E68D623F96}">
      <dgm:prSet/>
      <dgm:spPr/>
      <dgm:t>
        <a:bodyPr/>
        <a:lstStyle/>
        <a:p>
          <a:endParaRPr lang="en-US"/>
        </a:p>
      </dgm:t>
    </dgm:pt>
    <dgm:pt modelId="{BE7BCA2B-FE3B-40DC-8F63-DEDD9CFAC8B0}" type="sibTrans" cxnId="{BF443EFF-258E-4E0D-9602-69E68D623F96}">
      <dgm:prSet/>
      <dgm:spPr/>
      <dgm:t>
        <a:bodyPr/>
        <a:lstStyle/>
        <a:p>
          <a:endParaRPr lang="en-US"/>
        </a:p>
      </dgm:t>
    </dgm:pt>
    <dgm:pt modelId="{94932CD1-7DB0-41B8-98E1-55CE3D2587D8}" type="pres">
      <dgm:prSet presAssocID="{85B811BD-7F24-422B-A8BB-71651D551CD1}" presName="root" presStyleCnt="0">
        <dgm:presLayoutVars>
          <dgm:dir/>
          <dgm:resizeHandles val="exact"/>
        </dgm:presLayoutVars>
      </dgm:prSet>
      <dgm:spPr/>
    </dgm:pt>
    <dgm:pt modelId="{CE5145E5-C6CA-4880-9F2F-D95EACF5D1DE}" type="pres">
      <dgm:prSet presAssocID="{2210B9FA-B957-45F6-9D10-75052164142D}" presName="compNode" presStyleCnt="0"/>
      <dgm:spPr/>
    </dgm:pt>
    <dgm:pt modelId="{EC5CADBD-FE9B-48B8-82F0-90DFBB420D69}" type="pres">
      <dgm:prSet presAssocID="{2210B9FA-B957-45F6-9D10-75052164142D}" presName="bgRect" presStyleLbl="bgShp" presStyleIdx="0" presStyleCnt="6"/>
      <dgm:spPr/>
    </dgm:pt>
    <dgm:pt modelId="{D0927D39-FC69-4A2F-B8A1-329D2562301D}" type="pres">
      <dgm:prSet presAssocID="{2210B9FA-B957-45F6-9D10-75052164142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v"/>
        </a:ext>
      </dgm:extLst>
    </dgm:pt>
    <dgm:pt modelId="{999F2310-9311-4FF5-B4A8-5C092D837A31}" type="pres">
      <dgm:prSet presAssocID="{2210B9FA-B957-45F6-9D10-75052164142D}" presName="spaceRect" presStyleCnt="0"/>
      <dgm:spPr/>
    </dgm:pt>
    <dgm:pt modelId="{DB9E4EAC-C59E-43A3-9DB4-88A036CADC90}" type="pres">
      <dgm:prSet presAssocID="{2210B9FA-B957-45F6-9D10-75052164142D}" presName="parTx" presStyleLbl="revTx" presStyleIdx="0" presStyleCnt="6">
        <dgm:presLayoutVars>
          <dgm:chMax val="0"/>
          <dgm:chPref val="0"/>
        </dgm:presLayoutVars>
      </dgm:prSet>
      <dgm:spPr/>
    </dgm:pt>
    <dgm:pt modelId="{98BFE3F4-FD6D-45FD-B669-D4C8DA9C9C31}" type="pres">
      <dgm:prSet presAssocID="{6F0845B4-CE54-4285-92A5-E09212A8F42C}" presName="sibTrans" presStyleCnt="0"/>
      <dgm:spPr/>
    </dgm:pt>
    <dgm:pt modelId="{C1A4800E-22A6-462C-BA44-B4DD8EA8205C}" type="pres">
      <dgm:prSet presAssocID="{842D35BE-4CD0-400D-BDC3-41B7745B4A66}" presName="compNode" presStyleCnt="0"/>
      <dgm:spPr/>
    </dgm:pt>
    <dgm:pt modelId="{3BF4FBCB-61D3-46D0-ADAE-E295DB5A4304}" type="pres">
      <dgm:prSet presAssocID="{842D35BE-4CD0-400D-BDC3-41B7745B4A66}" presName="bgRect" presStyleLbl="bgShp" presStyleIdx="1" presStyleCnt="6"/>
      <dgm:spPr/>
    </dgm:pt>
    <dgm:pt modelId="{BC7D4BC1-7C11-4AB3-A54C-CDB23926ACF3}" type="pres">
      <dgm:prSet presAssocID="{842D35BE-4CD0-400D-BDC3-41B7745B4A66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taplar"/>
        </a:ext>
      </dgm:extLst>
    </dgm:pt>
    <dgm:pt modelId="{00752192-63D5-44A5-B40F-3CF5C68C4468}" type="pres">
      <dgm:prSet presAssocID="{842D35BE-4CD0-400D-BDC3-41B7745B4A66}" presName="spaceRect" presStyleCnt="0"/>
      <dgm:spPr/>
    </dgm:pt>
    <dgm:pt modelId="{3E2BCF0C-C1B6-48F6-B6BF-3D2F62B7606F}" type="pres">
      <dgm:prSet presAssocID="{842D35BE-4CD0-400D-BDC3-41B7745B4A66}" presName="parTx" presStyleLbl="revTx" presStyleIdx="1" presStyleCnt="6">
        <dgm:presLayoutVars>
          <dgm:chMax val="0"/>
          <dgm:chPref val="0"/>
        </dgm:presLayoutVars>
      </dgm:prSet>
      <dgm:spPr/>
    </dgm:pt>
    <dgm:pt modelId="{F82740C3-1CC6-48D2-8F4D-97EE9662F984}" type="pres">
      <dgm:prSet presAssocID="{9DD4FF42-1646-4F4F-887C-2843AD95975C}" presName="sibTrans" presStyleCnt="0"/>
      <dgm:spPr/>
    </dgm:pt>
    <dgm:pt modelId="{7B61EE7B-8B9E-4875-BBFF-67732C3B6A1A}" type="pres">
      <dgm:prSet presAssocID="{94620CD8-9312-4818-A14D-9ED311166D10}" presName="compNode" presStyleCnt="0"/>
      <dgm:spPr/>
    </dgm:pt>
    <dgm:pt modelId="{9EC73FAC-2869-4EDB-91EB-AF27964EFF6F}" type="pres">
      <dgm:prSet presAssocID="{94620CD8-9312-4818-A14D-9ED311166D10}" presName="bgRect" presStyleLbl="bgShp" presStyleIdx="2" presStyleCnt="6"/>
      <dgm:spPr/>
    </dgm:pt>
    <dgm:pt modelId="{168DBBE2-F5E6-4356-AA89-D88C34D6EB1F}" type="pres">
      <dgm:prSet presAssocID="{94620CD8-9312-4818-A14D-9ED311166D1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84A2120B-D902-4AA1-A06B-4E75482F3773}" type="pres">
      <dgm:prSet presAssocID="{94620CD8-9312-4818-A14D-9ED311166D10}" presName="spaceRect" presStyleCnt="0"/>
      <dgm:spPr/>
    </dgm:pt>
    <dgm:pt modelId="{D332C30A-7EB6-4743-9A1E-9CC8838C34C4}" type="pres">
      <dgm:prSet presAssocID="{94620CD8-9312-4818-A14D-9ED311166D10}" presName="parTx" presStyleLbl="revTx" presStyleIdx="2" presStyleCnt="6">
        <dgm:presLayoutVars>
          <dgm:chMax val="0"/>
          <dgm:chPref val="0"/>
        </dgm:presLayoutVars>
      </dgm:prSet>
      <dgm:spPr/>
    </dgm:pt>
    <dgm:pt modelId="{43B6AA1E-B61C-40F6-88FC-2A205EB407BB}" type="pres">
      <dgm:prSet presAssocID="{419B56E0-D733-46CA-9ECB-23E37876C7D8}" presName="sibTrans" presStyleCnt="0"/>
      <dgm:spPr/>
    </dgm:pt>
    <dgm:pt modelId="{1BE40AAD-DE72-411E-ADDF-A731D687BF58}" type="pres">
      <dgm:prSet presAssocID="{9FFC4D93-E363-48C6-8325-38A2A68C2FB0}" presName="compNode" presStyleCnt="0"/>
      <dgm:spPr/>
    </dgm:pt>
    <dgm:pt modelId="{93B615D3-596B-4F18-8DC1-383DD5399864}" type="pres">
      <dgm:prSet presAssocID="{9FFC4D93-E363-48C6-8325-38A2A68C2FB0}" presName="bgRect" presStyleLbl="bgShp" presStyleIdx="3" presStyleCnt="6"/>
      <dgm:spPr/>
    </dgm:pt>
    <dgm:pt modelId="{59229763-EDF0-42F4-996B-BC0C868A3023}" type="pres">
      <dgm:prSet presAssocID="{9FFC4D93-E363-48C6-8325-38A2A68C2FB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ontrol listesi"/>
        </a:ext>
      </dgm:extLst>
    </dgm:pt>
    <dgm:pt modelId="{A3761303-B055-47BF-B5BE-4249981120F8}" type="pres">
      <dgm:prSet presAssocID="{9FFC4D93-E363-48C6-8325-38A2A68C2FB0}" presName="spaceRect" presStyleCnt="0"/>
      <dgm:spPr/>
    </dgm:pt>
    <dgm:pt modelId="{B91530BE-9CF8-4868-B08F-59ABC5EA5537}" type="pres">
      <dgm:prSet presAssocID="{9FFC4D93-E363-48C6-8325-38A2A68C2FB0}" presName="parTx" presStyleLbl="revTx" presStyleIdx="3" presStyleCnt="6">
        <dgm:presLayoutVars>
          <dgm:chMax val="0"/>
          <dgm:chPref val="0"/>
        </dgm:presLayoutVars>
      </dgm:prSet>
      <dgm:spPr/>
    </dgm:pt>
    <dgm:pt modelId="{85D0A320-FC20-4BE2-9A4D-C773D807E4B5}" type="pres">
      <dgm:prSet presAssocID="{A9E0C2E2-230A-41B2-B66F-FC1797F586FC}" presName="sibTrans" presStyleCnt="0"/>
      <dgm:spPr/>
    </dgm:pt>
    <dgm:pt modelId="{4B7CB597-9CDE-46DF-8270-CFE45F870C18}" type="pres">
      <dgm:prSet presAssocID="{63EB67F5-C4BB-4AA3-A5DD-1929FFC82489}" presName="compNode" presStyleCnt="0"/>
      <dgm:spPr/>
    </dgm:pt>
    <dgm:pt modelId="{873A6536-03F2-4890-A642-E1923C6C2705}" type="pres">
      <dgm:prSet presAssocID="{63EB67F5-C4BB-4AA3-A5DD-1929FFC82489}" presName="bgRect" presStyleLbl="bgShp" presStyleIdx="4" presStyleCnt="6"/>
      <dgm:spPr/>
    </dgm:pt>
    <dgm:pt modelId="{E1268A73-1BA5-46F8-977F-51C0BD511096}" type="pres">
      <dgm:prSet presAssocID="{63EB67F5-C4BB-4AA3-A5DD-1929FFC82489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68DD3EE5-DF16-4241-B084-C7F431497712}" type="pres">
      <dgm:prSet presAssocID="{63EB67F5-C4BB-4AA3-A5DD-1929FFC82489}" presName="spaceRect" presStyleCnt="0"/>
      <dgm:spPr/>
    </dgm:pt>
    <dgm:pt modelId="{198CE930-4FD2-4B92-A837-AD59C13930D3}" type="pres">
      <dgm:prSet presAssocID="{63EB67F5-C4BB-4AA3-A5DD-1929FFC82489}" presName="parTx" presStyleLbl="revTx" presStyleIdx="4" presStyleCnt="6">
        <dgm:presLayoutVars>
          <dgm:chMax val="0"/>
          <dgm:chPref val="0"/>
        </dgm:presLayoutVars>
      </dgm:prSet>
      <dgm:spPr/>
    </dgm:pt>
    <dgm:pt modelId="{5540BAFF-C303-4650-B1B6-2D07F4858870}" type="pres">
      <dgm:prSet presAssocID="{72E434CE-51DA-4300-9DBA-D8293E21DA44}" presName="sibTrans" presStyleCnt="0"/>
      <dgm:spPr/>
    </dgm:pt>
    <dgm:pt modelId="{3EE54308-615A-4128-975C-68D5395BCB86}" type="pres">
      <dgm:prSet presAssocID="{2D71DD6F-460C-4E45-973D-0CB56537C492}" presName="compNode" presStyleCnt="0"/>
      <dgm:spPr/>
    </dgm:pt>
    <dgm:pt modelId="{D36B85CD-1035-4977-A710-17FE27DBC445}" type="pres">
      <dgm:prSet presAssocID="{2D71DD6F-460C-4E45-973D-0CB56537C492}" presName="bgRect" presStyleLbl="bgShp" presStyleIdx="5" presStyleCnt="6"/>
      <dgm:spPr/>
    </dgm:pt>
    <dgm:pt modelId="{93F2F7EC-46B1-4493-B3FE-7790910DE25A}" type="pres">
      <dgm:prSet presAssocID="{2D71DD6F-460C-4E45-973D-0CB56537C49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0499EDF-BBCB-483A-81B5-A89853BC2FFE}" type="pres">
      <dgm:prSet presAssocID="{2D71DD6F-460C-4E45-973D-0CB56537C492}" presName="spaceRect" presStyleCnt="0"/>
      <dgm:spPr/>
    </dgm:pt>
    <dgm:pt modelId="{52BB26AD-1C13-4B67-AB1D-335241D73E89}" type="pres">
      <dgm:prSet presAssocID="{2D71DD6F-460C-4E45-973D-0CB56537C49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A7CDA12-BBBD-4558-8DC7-A996F9A9BB2A}" srcId="{85B811BD-7F24-422B-A8BB-71651D551CD1}" destId="{2210B9FA-B957-45F6-9D10-75052164142D}" srcOrd="0" destOrd="0" parTransId="{DE9A4EE5-1B84-49C7-A4DC-CCC2A5D1BE35}" sibTransId="{6F0845B4-CE54-4285-92A5-E09212A8F42C}"/>
    <dgm:cxn modelId="{7670F716-ADFA-B943-B790-119B836924C9}" type="presOf" srcId="{2210B9FA-B957-45F6-9D10-75052164142D}" destId="{DB9E4EAC-C59E-43A3-9DB4-88A036CADC90}" srcOrd="0" destOrd="0" presId="urn:microsoft.com/office/officeart/2018/2/layout/IconVerticalSolidList"/>
    <dgm:cxn modelId="{1BA3D618-B56E-F943-A87A-2F6417AEDFD9}" type="presOf" srcId="{63EB67F5-C4BB-4AA3-A5DD-1929FFC82489}" destId="{198CE930-4FD2-4B92-A837-AD59C13930D3}" srcOrd="0" destOrd="0" presId="urn:microsoft.com/office/officeart/2018/2/layout/IconVerticalSolidList"/>
    <dgm:cxn modelId="{5420962F-CBB4-1142-9977-97C1546A3CFC}" type="presOf" srcId="{94620CD8-9312-4818-A14D-9ED311166D10}" destId="{D332C30A-7EB6-4743-9A1E-9CC8838C34C4}" srcOrd="0" destOrd="0" presId="urn:microsoft.com/office/officeart/2018/2/layout/IconVerticalSolidList"/>
    <dgm:cxn modelId="{03150D36-160C-0E40-89B8-7F5D74629C64}" type="presOf" srcId="{842D35BE-4CD0-400D-BDC3-41B7745B4A66}" destId="{3E2BCF0C-C1B6-48F6-B6BF-3D2F62B7606F}" srcOrd="0" destOrd="0" presId="urn:microsoft.com/office/officeart/2018/2/layout/IconVerticalSolidList"/>
    <dgm:cxn modelId="{DCAC5660-6DE5-4267-9D4F-3AEFD8452459}" srcId="{85B811BD-7F24-422B-A8BB-71651D551CD1}" destId="{94620CD8-9312-4818-A14D-9ED311166D10}" srcOrd="2" destOrd="0" parTransId="{2ADF7BEE-8BCB-46BD-98E9-7B73D62799B7}" sibTransId="{419B56E0-D733-46CA-9ECB-23E37876C7D8}"/>
    <dgm:cxn modelId="{E9BDC542-F657-49FE-9108-0B5E4B1FD53F}" srcId="{85B811BD-7F24-422B-A8BB-71651D551CD1}" destId="{9FFC4D93-E363-48C6-8325-38A2A68C2FB0}" srcOrd="3" destOrd="0" parTransId="{3CCDA8DF-75F2-4BA9-BD51-7290F8A56571}" sibTransId="{A9E0C2E2-230A-41B2-B66F-FC1797F586FC}"/>
    <dgm:cxn modelId="{3ED6B87A-E86D-514F-BC52-CD0B3F121269}" type="presOf" srcId="{9FFC4D93-E363-48C6-8325-38A2A68C2FB0}" destId="{B91530BE-9CF8-4868-B08F-59ABC5EA5537}" srcOrd="0" destOrd="0" presId="urn:microsoft.com/office/officeart/2018/2/layout/IconVerticalSolidList"/>
    <dgm:cxn modelId="{511FDAA9-00B2-4666-BD5D-379188558F51}" srcId="{85B811BD-7F24-422B-A8BB-71651D551CD1}" destId="{63EB67F5-C4BB-4AA3-A5DD-1929FFC82489}" srcOrd="4" destOrd="0" parTransId="{3CE6BED4-F3BE-4BEF-A477-28FFF82DC5D4}" sibTransId="{72E434CE-51DA-4300-9DBA-D8293E21DA44}"/>
    <dgm:cxn modelId="{93C9E3B1-A395-49F5-88CD-ACB1ECC01EFB}" srcId="{85B811BD-7F24-422B-A8BB-71651D551CD1}" destId="{842D35BE-4CD0-400D-BDC3-41B7745B4A66}" srcOrd="1" destOrd="0" parTransId="{F0B8188E-F369-414A-A266-7D33FE8CD7D8}" sibTransId="{9DD4FF42-1646-4F4F-887C-2843AD95975C}"/>
    <dgm:cxn modelId="{C29C02B4-3E98-42A3-BB9B-9744B4E8AA4F}" type="presOf" srcId="{85B811BD-7F24-422B-A8BB-71651D551CD1}" destId="{94932CD1-7DB0-41B8-98E1-55CE3D2587D8}" srcOrd="0" destOrd="0" presId="urn:microsoft.com/office/officeart/2018/2/layout/IconVerticalSolidList"/>
    <dgm:cxn modelId="{3633E7B7-E0ED-F746-9190-87B4191CB91A}" type="presOf" srcId="{2D71DD6F-460C-4E45-973D-0CB56537C492}" destId="{52BB26AD-1C13-4B67-AB1D-335241D73E89}" srcOrd="0" destOrd="0" presId="urn:microsoft.com/office/officeart/2018/2/layout/IconVerticalSolidList"/>
    <dgm:cxn modelId="{BF443EFF-258E-4E0D-9602-69E68D623F96}" srcId="{85B811BD-7F24-422B-A8BB-71651D551CD1}" destId="{2D71DD6F-460C-4E45-973D-0CB56537C492}" srcOrd="5" destOrd="0" parTransId="{F96CCF99-EFA4-45F4-B113-90F4058FBCA3}" sibTransId="{BE7BCA2B-FE3B-40DC-8F63-DEDD9CFAC8B0}"/>
    <dgm:cxn modelId="{F880CCD1-89C8-4D4B-AA97-18A226108036}" type="presParOf" srcId="{94932CD1-7DB0-41B8-98E1-55CE3D2587D8}" destId="{CE5145E5-C6CA-4880-9F2F-D95EACF5D1DE}" srcOrd="0" destOrd="0" presId="urn:microsoft.com/office/officeart/2018/2/layout/IconVerticalSolidList"/>
    <dgm:cxn modelId="{372D0D9E-6B3F-9249-A930-9A7CECAC8D75}" type="presParOf" srcId="{CE5145E5-C6CA-4880-9F2F-D95EACF5D1DE}" destId="{EC5CADBD-FE9B-48B8-82F0-90DFBB420D69}" srcOrd="0" destOrd="0" presId="urn:microsoft.com/office/officeart/2018/2/layout/IconVerticalSolidList"/>
    <dgm:cxn modelId="{0130D437-EA7A-BF4E-8FA9-F9225483A80F}" type="presParOf" srcId="{CE5145E5-C6CA-4880-9F2F-D95EACF5D1DE}" destId="{D0927D39-FC69-4A2F-B8A1-329D2562301D}" srcOrd="1" destOrd="0" presId="urn:microsoft.com/office/officeart/2018/2/layout/IconVerticalSolidList"/>
    <dgm:cxn modelId="{D895CC6E-477A-3F4E-8164-F349FF367987}" type="presParOf" srcId="{CE5145E5-C6CA-4880-9F2F-D95EACF5D1DE}" destId="{999F2310-9311-4FF5-B4A8-5C092D837A31}" srcOrd="2" destOrd="0" presId="urn:microsoft.com/office/officeart/2018/2/layout/IconVerticalSolidList"/>
    <dgm:cxn modelId="{069FED27-A1D1-C848-8F2B-C70067EC623F}" type="presParOf" srcId="{CE5145E5-C6CA-4880-9F2F-D95EACF5D1DE}" destId="{DB9E4EAC-C59E-43A3-9DB4-88A036CADC90}" srcOrd="3" destOrd="0" presId="urn:microsoft.com/office/officeart/2018/2/layout/IconVerticalSolidList"/>
    <dgm:cxn modelId="{BDCA7427-3F98-3949-B897-60B78A5BFB7B}" type="presParOf" srcId="{94932CD1-7DB0-41B8-98E1-55CE3D2587D8}" destId="{98BFE3F4-FD6D-45FD-B669-D4C8DA9C9C31}" srcOrd="1" destOrd="0" presId="urn:microsoft.com/office/officeart/2018/2/layout/IconVerticalSolidList"/>
    <dgm:cxn modelId="{51B69923-A25D-F742-8CA3-B6712ACD5B23}" type="presParOf" srcId="{94932CD1-7DB0-41B8-98E1-55CE3D2587D8}" destId="{C1A4800E-22A6-462C-BA44-B4DD8EA8205C}" srcOrd="2" destOrd="0" presId="urn:microsoft.com/office/officeart/2018/2/layout/IconVerticalSolidList"/>
    <dgm:cxn modelId="{9FF8325C-993A-8740-ADE0-CDCFAC15B7F8}" type="presParOf" srcId="{C1A4800E-22A6-462C-BA44-B4DD8EA8205C}" destId="{3BF4FBCB-61D3-46D0-ADAE-E295DB5A4304}" srcOrd="0" destOrd="0" presId="urn:microsoft.com/office/officeart/2018/2/layout/IconVerticalSolidList"/>
    <dgm:cxn modelId="{1F0C72D4-5E21-2945-9269-93C24ECF0956}" type="presParOf" srcId="{C1A4800E-22A6-462C-BA44-B4DD8EA8205C}" destId="{BC7D4BC1-7C11-4AB3-A54C-CDB23926ACF3}" srcOrd="1" destOrd="0" presId="urn:microsoft.com/office/officeart/2018/2/layout/IconVerticalSolidList"/>
    <dgm:cxn modelId="{27A999E8-9CC0-0C44-88F9-B71841CA8225}" type="presParOf" srcId="{C1A4800E-22A6-462C-BA44-B4DD8EA8205C}" destId="{00752192-63D5-44A5-B40F-3CF5C68C4468}" srcOrd="2" destOrd="0" presId="urn:microsoft.com/office/officeart/2018/2/layout/IconVerticalSolidList"/>
    <dgm:cxn modelId="{4E082FB8-FC4C-D94C-BCAA-6582923DE8F1}" type="presParOf" srcId="{C1A4800E-22A6-462C-BA44-B4DD8EA8205C}" destId="{3E2BCF0C-C1B6-48F6-B6BF-3D2F62B7606F}" srcOrd="3" destOrd="0" presId="urn:microsoft.com/office/officeart/2018/2/layout/IconVerticalSolidList"/>
    <dgm:cxn modelId="{0F74E5D1-BD46-DC46-BC61-1EA1D40F9529}" type="presParOf" srcId="{94932CD1-7DB0-41B8-98E1-55CE3D2587D8}" destId="{F82740C3-1CC6-48D2-8F4D-97EE9662F984}" srcOrd="3" destOrd="0" presId="urn:microsoft.com/office/officeart/2018/2/layout/IconVerticalSolidList"/>
    <dgm:cxn modelId="{53D7AC18-4A60-4442-98F5-5B1024EE8D4C}" type="presParOf" srcId="{94932CD1-7DB0-41B8-98E1-55CE3D2587D8}" destId="{7B61EE7B-8B9E-4875-BBFF-67732C3B6A1A}" srcOrd="4" destOrd="0" presId="urn:microsoft.com/office/officeart/2018/2/layout/IconVerticalSolidList"/>
    <dgm:cxn modelId="{CC0AFCBB-F69A-594F-93A9-83A65899165F}" type="presParOf" srcId="{7B61EE7B-8B9E-4875-BBFF-67732C3B6A1A}" destId="{9EC73FAC-2869-4EDB-91EB-AF27964EFF6F}" srcOrd="0" destOrd="0" presId="urn:microsoft.com/office/officeart/2018/2/layout/IconVerticalSolidList"/>
    <dgm:cxn modelId="{93FE6BC9-C91A-5044-B427-5AE6C7258676}" type="presParOf" srcId="{7B61EE7B-8B9E-4875-BBFF-67732C3B6A1A}" destId="{168DBBE2-F5E6-4356-AA89-D88C34D6EB1F}" srcOrd="1" destOrd="0" presId="urn:microsoft.com/office/officeart/2018/2/layout/IconVerticalSolidList"/>
    <dgm:cxn modelId="{D6162FBE-4854-8C49-A9B7-509CA3B57CD9}" type="presParOf" srcId="{7B61EE7B-8B9E-4875-BBFF-67732C3B6A1A}" destId="{84A2120B-D902-4AA1-A06B-4E75482F3773}" srcOrd="2" destOrd="0" presId="urn:microsoft.com/office/officeart/2018/2/layout/IconVerticalSolidList"/>
    <dgm:cxn modelId="{FE1539BF-D378-B44A-8FAF-D77387548F37}" type="presParOf" srcId="{7B61EE7B-8B9E-4875-BBFF-67732C3B6A1A}" destId="{D332C30A-7EB6-4743-9A1E-9CC8838C34C4}" srcOrd="3" destOrd="0" presId="urn:microsoft.com/office/officeart/2018/2/layout/IconVerticalSolidList"/>
    <dgm:cxn modelId="{2A0F2402-370B-4F44-A046-BDE93888DF7F}" type="presParOf" srcId="{94932CD1-7DB0-41B8-98E1-55CE3D2587D8}" destId="{43B6AA1E-B61C-40F6-88FC-2A205EB407BB}" srcOrd="5" destOrd="0" presId="urn:microsoft.com/office/officeart/2018/2/layout/IconVerticalSolidList"/>
    <dgm:cxn modelId="{52B66971-315F-8E4A-A249-65FE10C7FE91}" type="presParOf" srcId="{94932CD1-7DB0-41B8-98E1-55CE3D2587D8}" destId="{1BE40AAD-DE72-411E-ADDF-A731D687BF58}" srcOrd="6" destOrd="0" presId="urn:microsoft.com/office/officeart/2018/2/layout/IconVerticalSolidList"/>
    <dgm:cxn modelId="{BFC5275A-B54D-9B4D-BB74-992E45FA0B2C}" type="presParOf" srcId="{1BE40AAD-DE72-411E-ADDF-A731D687BF58}" destId="{93B615D3-596B-4F18-8DC1-383DD5399864}" srcOrd="0" destOrd="0" presId="urn:microsoft.com/office/officeart/2018/2/layout/IconVerticalSolidList"/>
    <dgm:cxn modelId="{AE482225-15AD-934F-B8C0-8E9246553A92}" type="presParOf" srcId="{1BE40AAD-DE72-411E-ADDF-A731D687BF58}" destId="{59229763-EDF0-42F4-996B-BC0C868A3023}" srcOrd="1" destOrd="0" presId="urn:microsoft.com/office/officeart/2018/2/layout/IconVerticalSolidList"/>
    <dgm:cxn modelId="{70D2413B-4B0B-264B-A49D-1FD712A596B6}" type="presParOf" srcId="{1BE40AAD-DE72-411E-ADDF-A731D687BF58}" destId="{A3761303-B055-47BF-B5BE-4249981120F8}" srcOrd="2" destOrd="0" presId="urn:microsoft.com/office/officeart/2018/2/layout/IconVerticalSolidList"/>
    <dgm:cxn modelId="{662EBA79-8955-194F-BCBC-2B13014A34AD}" type="presParOf" srcId="{1BE40AAD-DE72-411E-ADDF-A731D687BF58}" destId="{B91530BE-9CF8-4868-B08F-59ABC5EA5537}" srcOrd="3" destOrd="0" presId="urn:microsoft.com/office/officeart/2018/2/layout/IconVerticalSolidList"/>
    <dgm:cxn modelId="{B6C38420-49EF-174D-B7B8-FD7AB1B4B4BA}" type="presParOf" srcId="{94932CD1-7DB0-41B8-98E1-55CE3D2587D8}" destId="{85D0A320-FC20-4BE2-9A4D-C773D807E4B5}" srcOrd="7" destOrd="0" presId="urn:microsoft.com/office/officeart/2018/2/layout/IconVerticalSolidList"/>
    <dgm:cxn modelId="{802C00AA-04B6-7A45-A4B4-3BDE2F119997}" type="presParOf" srcId="{94932CD1-7DB0-41B8-98E1-55CE3D2587D8}" destId="{4B7CB597-9CDE-46DF-8270-CFE45F870C18}" srcOrd="8" destOrd="0" presId="urn:microsoft.com/office/officeart/2018/2/layout/IconVerticalSolidList"/>
    <dgm:cxn modelId="{AA536B58-C76B-B342-83FE-510277E1AC67}" type="presParOf" srcId="{4B7CB597-9CDE-46DF-8270-CFE45F870C18}" destId="{873A6536-03F2-4890-A642-E1923C6C2705}" srcOrd="0" destOrd="0" presId="urn:microsoft.com/office/officeart/2018/2/layout/IconVerticalSolidList"/>
    <dgm:cxn modelId="{6979C377-A111-EC4B-BFAF-C99BCB10EC74}" type="presParOf" srcId="{4B7CB597-9CDE-46DF-8270-CFE45F870C18}" destId="{E1268A73-1BA5-46F8-977F-51C0BD511096}" srcOrd="1" destOrd="0" presId="urn:microsoft.com/office/officeart/2018/2/layout/IconVerticalSolidList"/>
    <dgm:cxn modelId="{FB91D7FD-1C40-9A45-BB82-F2F2EE9E8ADB}" type="presParOf" srcId="{4B7CB597-9CDE-46DF-8270-CFE45F870C18}" destId="{68DD3EE5-DF16-4241-B084-C7F431497712}" srcOrd="2" destOrd="0" presId="urn:microsoft.com/office/officeart/2018/2/layout/IconVerticalSolidList"/>
    <dgm:cxn modelId="{4CE91E9C-2EC2-164D-B6A5-BE9D12787CE5}" type="presParOf" srcId="{4B7CB597-9CDE-46DF-8270-CFE45F870C18}" destId="{198CE930-4FD2-4B92-A837-AD59C13930D3}" srcOrd="3" destOrd="0" presId="urn:microsoft.com/office/officeart/2018/2/layout/IconVerticalSolidList"/>
    <dgm:cxn modelId="{F0F6FDC0-84D1-A045-BABB-60BC2343B38E}" type="presParOf" srcId="{94932CD1-7DB0-41B8-98E1-55CE3D2587D8}" destId="{5540BAFF-C303-4650-B1B6-2D07F4858870}" srcOrd="9" destOrd="0" presId="urn:microsoft.com/office/officeart/2018/2/layout/IconVerticalSolidList"/>
    <dgm:cxn modelId="{A7F8B85F-E93F-F240-B071-DB0FC2BAFD70}" type="presParOf" srcId="{94932CD1-7DB0-41B8-98E1-55CE3D2587D8}" destId="{3EE54308-615A-4128-975C-68D5395BCB86}" srcOrd="10" destOrd="0" presId="urn:microsoft.com/office/officeart/2018/2/layout/IconVerticalSolidList"/>
    <dgm:cxn modelId="{64FB80AB-36DD-3D41-B61B-85122280E8D9}" type="presParOf" srcId="{3EE54308-615A-4128-975C-68D5395BCB86}" destId="{D36B85CD-1035-4977-A710-17FE27DBC445}" srcOrd="0" destOrd="0" presId="urn:microsoft.com/office/officeart/2018/2/layout/IconVerticalSolidList"/>
    <dgm:cxn modelId="{B541397A-2735-5747-88A7-D65F4FDF2A98}" type="presParOf" srcId="{3EE54308-615A-4128-975C-68D5395BCB86}" destId="{93F2F7EC-46B1-4493-B3FE-7790910DE25A}" srcOrd="1" destOrd="0" presId="urn:microsoft.com/office/officeart/2018/2/layout/IconVerticalSolidList"/>
    <dgm:cxn modelId="{9F2960AC-702B-C645-8B1D-5483A4662B25}" type="presParOf" srcId="{3EE54308-615A-4128-975C-68D5395BCB86}" destId="{F0499EDF-BBCB-483A-81B5-A89853BC2FFE}" srcOrd="2" destOrd="0" presId="urn:microsoft.com/office/officeart/2018/2/layout/IconVerticalSolidList"/>
    <dgm:cxn modelId="{15A080FF-D29E-444B-B4C3-C9C672D14CD7}" type="presParOf" srcId="{3EE54308-615A-4128-975C-68D5395BCB86}" destId="{52BB26AD-1C13-4B67-AB1D-335241D73E8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CADBD-FE9B-48B8-82F0-90DFBB420D69}">
      <dsp:nvSpPr>
        <dsp:cNvPr id="0" name=""/>
        <dsp:cNvSpPr/>
      </dsp:nvSpPr>
      <dsp:spPr>
        <a:xfrm>
          <a:off x="0" y="1214"/>
          <a:ext cx="6515947" cy="517592"/>
        </a:xfrm>
        <a:prstGeom prst="roundRect">
          <a:avLst>
            <a:gd name="adj" fmla="val 10000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27D39-FC69-4A2F-B8A1-329D2562301D}">
      <dsp:nvSpPr>
        <dsp:cNvPr id="0" name=""/>
        <dsp:cNvSpPr/>
      </dsp:nvSpPr>
      <dsp:spPr>
        <a:xfrm>
          <a:off x="156571" y="117672"/>
          <a:ext cx="284675" cy="2846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E4EAC-C59E-43A3-9DB4-88A036CADC90}">
      <dsp:nvSpPr>
        <dsp:cNvPr id="0" name=""/>
        <dsp:cNvSpPr/>
      </dsp:nvSpPr>
      <dsp:spPr>
        <a:xfrm>
          <a:off x="597819" y="1214"/>
          <a:ext cx="5918127" cy="51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79" tIns="54779" rIns="54779" bIns="5477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AKADEMİK BİRİM HAKKINDA GENEL BİLGİLENDİRME</a:t>
          </a:r>
        </a:p>
      </dsp:txBody>
      <dsp:txXfrm>
        <a:off x="597819" y="1214"/>
        <a:ext cx="5918127" cy="517592"/>
      </dsp:txXfrm>
    </dsp:sp>
    <dsp:sp modelId="{3BF4FBCB-61D3-46D0-ADAE-E295DB5A4304}">
      <dsp:nvSpPr>
        <dsp:cNvPr id="0" name=""/>
        <dsp:cNvSpPr/>
      </dsp:nvSpPr>
      <dsp:spPr>
        <a:xfrm>
          <a:off x="0" y="648205"/>
          <a:ext cx="6515947" cy="517592"/>
        </a:xfrm>
        <a:prstGeom prst="roundRect">
          <a:avLst>
            <a:gd name="adj" fmla="val 10000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D4BC1-7C11-4AB3-A54C-CDB23926ACF3}">
      <dsp:nvSpPr>
        <dsp:cNvPr id="0" name=""/>
        <dsp:cNvSpPr/>
      </dsp:nvSpPr>
      <dsp:spPr>
        <a:xfrm>
          <a:off x="156571" y="764663"/>
          <a:ext cx="284675" cy="2846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2BCF0C-C1B6-48F6-B6BF-3D2F62B7606F}">
      <dsp:nvSpPr>
        <dsp:cNvPr id="0" name=""/>
        <dsp:cNvSpPr/>
      </dsp:nvSpPr>
      <dsp:spPr>
        <a:xfrm>
          <a:off x="597819" y="648205"/>
          <a:ext cx="5918127" cy="51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79" tIns="54779" rIns="54779" bIns="5477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BİRİMİN AKADEMİK PERFORMANSI </a:t>
          </a:r>
        </a:p>
      </dsp:txBody>
      <dsp:txXfrm>
        <a:off x="597819" y="648205"/>
        <a:ext cx="5918127" cy="517592"/>
      </dsp:txXfrm>
    </dsp:sp>
    <dsp:sp modelId="{9EC73FAC-2869-4EDB-91EB-AF27964EFF6F}">
      <dsp:nvSpPr>
        <dsp:cNvPr id="0" name=""/>
        <dsp:cNvSpPr/>
      </dsp:nvSpPr>
      <dsp:spPr>
        <a:xfrm>
          <a:off x="0" y="1295195"/>
          <a:ext cx="6515947" cy="517592"/>
        </a:xfrm>
        <a:prstGeom prst="roundRect">
          <a:avLst>
            <a:gd name="adj" fmla="val 10000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DBBE2-F5E6-4356-AA89-D88C34D6EB1F}">
      <dsp:nvSpPr>
        <dsp:cNvPr id="0" name=""/>
        <dsp:cNvSpPr/>
      </dsp:nvSpPr>
      <dsp:spPr>
        <a:xfrm>
          <a:off x="156571" y="1411653"/>
          <a:ext cx="284675" cy="2846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2C30A-7EB6-4743-9A1E-9CC8838C34C4}">
      <dsp:nvSpPr>
        <dsp:cNvPr id="0" name=""/>
        <dsp:cNvSpPr/>
      </dsp:nvSpPr>
      <dsp:spPr>
        <a:xfrm>
          <a:off x="597819" y="1295195"/>
          <a:ext cx="5918127" cy="51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79" tIns="54779" rIns="54779" bIns="5477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MEMNUNİYET ANKETLERİ</a:t>
          </a:r>
          <a:endParaRPr lang="en-US" sz="1900" kern="1200" dirty="0"/>
        </a:p>
      </dsp:txBody>
      <dsp:txXfrm>
        <a:off x="597819" y="1295195"/>
        <a:ext cx="5918127" cy="517592"/>
      </dsp:txXfrm>
    </dsp:sp>
    <dsp:sp modelId="{93B615D3-596B-4F18-8DC1-383DD5399864}">
      <dsp:nvSpPr>
        <dsp:cNvPr id="0" name=""/>
        <dsp:cNvSpPr/>
      </dsp:nvSpPr>
      <dsp:spPr>
        <a:xfrm>
          <a:off x="0" y="1942186"/>
          <a:ext cx="6515947" cy="517592"/>
        </a:xfrm>
        <a:prstGeom prst="roundRect">
          <a:avLst>
            <a:gd name="adj" fmla="val 10000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229763-EDF0-42F4-996B-BC0C868A3023}">
      <dsp:nvSpPr>
        <dsp:cNvPr id="0" name=""/>
        <dsp:cNvSpPr/>
      </dsp:nvSpPr>
      <dsp:spPr>
        <a:xfrm>
          <a:off x="156571" y="2058644"/>
          <a:ext cx="284675" cy="2846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530BE-9CF8-4868-B08F-59ABC5EA5537}">
      <dsp:nvSpPr>
        <dsp:cNvPr id="0" name=""/>
        <dsp:cNvSpPr/>
      </dsp:nvSpPr>
      <dsp:spPr>
        <a:xfrm>
          <a:off x="597819" y="1942186"/>
          <a:ext cx="5918127" cy="51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79" tIns="54779" rIns="54779" bIns="5477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KALİTE YÖNETİM SİSTEMİNE VERİ GİRİŞLERİ</a:t>
          </a:r>
          <a:endParaRPr lang="en-US" sz="1900" kern="1200" dirty="0"/>
        </a:p>
      </dsp:txBody>
      <dsp:txXfrm>
        <a:off x="597819" y="1942186"/>
        <a:ext cx="5918127" cy="517592"/>
      </dsp:txXfrm>
    </dsp:sp>
    <dsp:sp modelId="{873A6536-03F2-4890-A642-E1923C6C2705}">
      <dsp:nvSpPr>
        <dsp:cNvPr id="0" name=""/>
        <dsp:cNvSpPr/>
      </dsp:nvSpPr>
      <dsp:spPr>
        <a:xfrm>
          <a:off x="0" y="2589176"/>
          <a:ext cx="6515947" cy="517592"/>
        </a:xfrm>
        <a:prstGeom prst="roundRect">
          <a:avLst>
            <a:gd name="adj" fmla="val 10000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68A73-1BA5-46F8-977F-51C0BD511096}">
      <dsp:nvSpPr>
        <dsp:cNvPr id="0" name=""/>
        <dsp:cNvSpPr/>
      </dsp:nvSpPr>
      <dsp:spPr>
        <a:xfrm>
          <a:off x="156571" y="2705634"/>
          <a:ext cx="284675" cy="2846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CE930-4FD2-4B92-A837-AD59C13930D3}">
      <dsp:nvSpPr>
        <dsp:cNvPr id="0" name=""/>
        <dsp:cNvSpPr/>
      </dsp:nvSpPr>
      <dsp:spPr>
        <a:xfrm>
          <a:off x="597819" y="2589176"/>
          <a:ext cx="5918127" cy="51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79" tIns="54779" rIns="54779" bIns="5477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ÖZ/AKRAN DEĞERLENDİRME GELİŞMEYE AÇIK YANLAR</a:t>
          </a:r>
          <a:endParaRPr lang="en-US" sz="1900" kern="1200" dirty="0"/>
        </a:p>
      </dsp:txBody>
      <dsp:txXfrm>
        <a:off x="597819" y="2589176"/>
        <a:ext cx="5918127" cy="517592"/>
      </dsp:txXfrm>
    </dsp:sp>
    <dsp:sp modelId="{D36B85CD-1035-4977-A710-17FE27DBC445}">
      <dsp:nvSpPr>
        <dsp:cNvPr id="0" name=""/>
        <dsp:cNvSpPr/>
      </dsp:nvSpPr>
      <dsp:spPr>
        <a:xfrm>
          <a:off x="0" y="3236166"/>
          <a:ext cx="6515947" cy="517592"/>
        </a:xfrm>
        <a:prstGeom prst="roundRect">
          <a:avLst>
            <a:gd name="adj" fmla="val 10000"/>
          </a:avLst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2F7EC-46B1-4493-B3FE-7790910DE25A}">
      <dsp:nvSpPr>
        <dsp:cNvPr id="0" name=""/>
        <dsp:cNvSpPr/>
      </dsp:nvSpPr>
      <dsp:spPr>
        <a:xfrm>
          <a:off x="156571" y="3352625"/>
          <a:ext cx="284675" cy="28467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B26AD-1C13-4B67-AB1D-335241D73E89}">
      <dsp:nvSpPr>
        <dsp:cNvPr id="0" name=""/>
        <dsp:cNvSpPr/>
      </dsp:nvSpPr>
      <dsp:spPr>
        <a:xfrm>
          <a:off x="597819" y="3236166"/>
          <a:ext cx="5918127" cy="51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79" tIns="54779" rIns="54779" bIns="54779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YAŞANILAN SORUNLAR VE ÇÖZÜM ÖNERİLERİ</a:t>
          </a:r>
          <a:endParaRPr lang="en-US" sz="1900" kern="1200"/>
        </a:p>
      </dsp:txBody>
      <dsp:txXfrm>
        <a:off x="597819" y="3236166"/>
        <a:ext cx="5918127" cy="517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13D07-37B6-C544-A0A6-D05083A20527}" type="datetimeFigureOut">
              <a:rPr lang="x-none" smtClean="0"/>
              <a:t>3.02.2025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C84AF-ECBC-CD4D-8E2F-33752078086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1530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85B9D-C148-4C3F-B34E-672F3AB88AD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3542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83607-DEB7-CCAC-91CA-5C1220FF8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>
            <a:extLst>
              <a:ext uri="{FF2B5EF4-FFF2-40B4-BE49-F238E27FC236}">
                <a16:creationId xmlns:a16="http://schemas.microsoft.com/office/drawing/2014/main" id="{77B2F6ED-F70F-D7EE-4E0E-F560977AFA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>
            <a:extLst>
              <a:ext uri="{FF2B5EF4-FFF2-40B4-BE49-F238E27FC236}">
                <a16:creationId xmlns:a16="http://schemas.microsoft.com/office/drawing/2014/main" id="{733083FD-556D-9C0E-04D0-EAAB8E8266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13D982E-1E11-47D1-5187-6AD7A4DDBE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85B9D-C148-4C3F-B34E-672F3AB88AD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47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D671CD-E101-E2E9-6261-17283B92B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C1513BB-DA8B-50C6-352B-2722C40DD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C42A3C6-60F1-6D4D-4A7D-D26BBCD6C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0807-DC89-244A-971C-1AD2D9817CA5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19F3631-E3E7-CC54-7451-31125A0C3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D64BB54-2729-2233-EEB9-A096BEA57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0449-E412-AA4F-ADC5-B21AD4C70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062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325B1E-EC02-E334-905B-0257640FC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278107E-3589-C290-4F40-A0DE6C653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736BDE2-4057-7EBE-BCF1-C555F9AAA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0807-DC89-244A-971C-1AD2D9817CA5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8F74805-880C-EBBE-07D5-E353DDB54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6D47F2-6308-F5DB-C8C4-6D76C508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0449-E412-AA4F-ADC5-B21AD4C70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59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02640A0-4AE2-73CE-13FA-401F4EAF3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259F9DE-64A7-3B11-3BE1-853DD5109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9D0FC03-C0E0-AA22-9977-11763291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0807-DC89-244A-971C-1AD2D9817CA5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60BE1DF-6A9D-01B7-89A1-EA7F1D7E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A9A9D2-278E-91FF-A581-16FE2AE06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0449-E412-AA4F-ADC5-B21AD4C70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22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9A0097-7982-A76B-B78E-45458244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E41966-4321-4D04-2325-EDB15E10C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A9ADB0-D52A-9DA3-3846-4F2AE310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0807-DC89-244A-971C-1AD2D9817CA5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2190049-BD20-5576-93F2-639F6D26E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FB563E-96B9-26C5-1EE0-0EFB34A1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0449-E412-AA4F-ADC5-B21AD4C70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621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7E0B93-8CB2-D4D0-B322-4D632C7A5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A69AD01-D442-A321-7125-92C77F6E7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AEDDDBD-7013-9A39-625C-C461BD4D3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0807-DC89-244A-971C-1AD2D9817CA5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2976F2-40ED-9360-A28A-BA8CDBDDB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23DE44C-EE64-EFD1-2483-E22BAF2D6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0449-E412-AA4F-ADC5-B21AD4C70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404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0ADA21-8ED6-4280-3700-6A1B3F90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D934D7-780B-193C-FBD4-51CB1EAB4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55B3FE1-04E7-C1C5-22D3-C15D1C131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3651968-92D0-A577-B453-7943CE2CB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0807-DC89-244A-971C-1AD2D9817CA5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EB129CA-0CDD-DEC6-F6BE-70CEB2EF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FBEB72-89C8-D1A2-D587-6B54B148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0449-E412-AA4F-ADC5-B21AD4C70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75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BF6863-6A08-5047-076A-CC03C3629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9A98FF2-0C12-2614-BC57-6C173AE5E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FB6E209-FBA3-68C7-9C04-FDA0C0397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A7C6093-1782-DB3D-AE2F-A9E2BE55F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1E043AC-32B4-1D93-1BEA-D387C20CE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90CA28F-1DBA-F6D0-3C03-C97E177C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0807-DC89-244A-971C-1AD2D9817CA5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E845C3D-FD0B-C53E-C767-2978BA5B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C9CC02F-E696-1427-6020-F392F583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0449-E412-AA4F-ADC5-B21AD4C70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3740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4A874C-B493-BC5E-92EA-ACE058612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0788FE3-C955-1507-43B0-1D9287969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0807-DC89-244A-971C-1AD2D9817CA5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6FFC1B0-A0D2-CFA5-E19C-0A776037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EA0401B-F79B-B51B-6C0D-F7128BD5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0449-E412-AA4F-ADC5-B21AD4C70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125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8A23C79-0CEA-35A1-0B16-14523C37E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0807-DC89-244A-971C-1AD2D9817CA5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0A5C01D-680D-2924-ECF3-54BF8AA8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9CBC28B-B751-93F8-9898-B8ED95522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0449-E412-AA4F-ADC5-B21AD4C70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317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BBA4AB-3B51-0071-65F2-6656A559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C4DC4F2-A8CA-0C46-B805-B28E4C1FE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51D3719-82DE-DA41-2BA1-C3AFE2055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DE1A7D8-1C1A-1B8E-823E-85C15E432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0807-DC89-244A-971C-1AD2D9817CA5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0CB359B-EBA9-9A58-3FED-FB2A0087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BCC2ED9-A78F-A62B-C0C7-465C7729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0449-E412-AA4F-ADC5-B21AD4C70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013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B1955A-5EBF-D52F-5E4A-DB03A086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4376FE0-0862-AB2E-F0D4-17AE87E75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AE9DFD8-DD01-A447-357E-AAA763B13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03E912D-2DE7-CE83-A996-E97B3F4AD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0807-DC89-244A-971C-1AD2D9817CA5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215ECF7-5168-EBF0-AC76-18CA0DC3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4A6278F-413C-9D2F-4D97-00855CB2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0449-E412-AA4F-ADC5-B21AD4C70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720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0184833-5925-E8BA-9774-CC389DB05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E8AAC6D-4A2E-AC4A-FC97-B5E3C4BA0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0F82AF3-4545-F497-864F-FB12C2994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8F0807-DC89-244A-971C-1AD2D9817CA5}" type="datetimeFigureOut">
              <a:rPr lang="tr-TR" smtClean="0"/>
              <a:t>3.02.2025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594C8AB-6105-B610-B077-8FB1A896F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8C5A5B2-9B66-5C8E-45CB-CF9CB4186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DE0449-E412-AA4F-ADC5-B21AD4C701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431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59735-4226-1FB6-8C45-55C45E801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lage of a landscape&#10;&#10;Description automatically generated">
            <a:extLst>
              <a:ext uri="{FF2B5EF4-FFF2-40B4-BE49-F238E27FC236}">
                <a16:creationId xmlns:a16="http://schemas.microsoft.com/office/drawing/2014/main" id="{34F665DA-34DC-8AA9-A535-61672BE83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031"/>
          </a:xfrm>
          <a:prstGeom prst="rect">
            <a:avLst/>
          </a:prstGeom>
        </p:spPr>
      </p:pic>
      <p:pic>
        <p:nvPicPr>
          <p:cNvPr id="4" name="Resim 3" descr="metin, yazı tipi, simge, sembol, daire içeren bir resim&#10;&#10;Açıklama otomatik olarak oluşturuldu">
            <a:extLst>
              <a:ext uri="{FF2B5EF4-FFF2-40B4-BE49-F238E27FC236}">
                <a16:creationId xmlns:a16="http://schemas.microsoft.com/office/drawing/2014/main" id="{6C2BEE1A-AA1F-D93F-2430-CC839C068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09" y="253750"/>
            <a:ext cx="1131993" cy="1124262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51681AA8-52D2-05CB-95BD-1FB527C3C089}"/>
              </a:ext>
            </a:extLst>
          </p:cNvPr>
          <p:cNvSpPr txBox="1"/>
          <p:nvPr/>
        </p:nvSpPr>
        <p:spPr>
          <a:xfrm>
            <a:off x="505902" y="2196599"/>
            <a:ext cx="6705600" cy="4206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2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2024 yılı Birim Faaliyet Raporu ve </a:t>
            </a:r>
            <a:br>
              <a:rPr kumimoji="0" lang="tr-TR" sz="32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</a:br>
            <a:r>
              <a:rPr kumimoji="0" lang="tr-TR" sz="32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Öz/Akran Değerlendirme Gelişmeye Açık Yönler Sunumu</a:t>
            </a:r>
          </a:p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tr-TR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  <a:p>
            <a:pPr algn="ctr" defTabSz="2438339" hangingPunct="0"/>
            <a:r>
              <a:rPr lang="tr-TR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Mudurnu Süreyya Astarcı Meslek Yüksekokulu </a:t>
            </a:r>
            <a:endParaRPr kumimoji="0" lang="tr-TR" sz="2400" b="1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  <a:p>
            <a:pPr marL="0" marR="0" indent="0" algn="ct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24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97455E-7F94-7DBA-6224-E827CFEC1577}"/>
              </a:ext>
            </a:extLst>
          </p:cNvPr>
          <p:cNvSpPr txBox="1"/>
          <p:nvPr/>
        </p:nvSpPr>
        <p:spPr>
          <a:xfrm>
            <a:off x="1671686" y="615826"/>
            <a:ext cx="5758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BOLU ABANT İZZET BAYSAL ÜNİVERSİTESİ</a:t>
            </a:r>
          </a:p>
        </p:txBody>
      </p:sp>
    </p:spTree>
    <p:extLst>
      <p:ext uri="{BB962C8B-B14F-4D97-AF65-F5344CB8AC3E}">
        <p14:creationId xmlns:p14="http://schemas.microsoft.com/office/powerpoint/2010/main" val="1021820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EC31C-A940-AC87-4338-73E7F34F5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A9FE09C-1A2D-53E6-3633-91AC171E1708}"/>
              </a:ext>
            </a:extLst>
          </p:cNvPr>
          <p:cNvSpPr>
            <a:spLocks noChangeAspect="1"/>
          </p:cNvSpPr>
          <p:nvPr/>
        </p:nvSpPr>
        <p:spPr>
          <a:xfrm>
            <a:off x="6712" y="0"/>
            <a:ext cx="1753849" cy="6858000"/>
          </a:xfrm>
          <a:prstGeom prst="rect">
            <a:avLst/>
          </a:prstGeom>
          <a:solidFill>
            <a:srgbClr val="002F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183B382F-1814-11FD-DA63-F7898D078E2F}"/>
              </a:ext>
            </a:extLst>
          </p:cNvPr>
          <p:cNvSpPr txBox="1">
            <a:spLocks/>
          </p:cNvSpPr>
          <p:nvPr/>
        </p:nvSpPr>
        <p:spPr>
          <a:xfrm>
            <a:off x="673002" y="6107795"/>
            <a:ext cx="275717" cy="3904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b="1" dirty="0">
              <a:solidFill>
                <a:srgbClr val="00A2E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Image Guidelines">
            <a:extLst>
              <a:ext uri="{FF2B5EF4-FFF2-40B4-BE49-F238E27FC236}">
                <a16:creationId xmlns:a16="http://schemas.microsoft.com/office/drawing/2014/main" id="{65A93D37-FE79-9C47-A6A2-632A821D0553}"/>
              </a:ext>
            </a:extLst>
          </p:cNvPr>
          <p:cNvSpPr txBox="1">
            <a:spLocks/>
          </p:cNvSpPr>
          <p:nvPr/>
        </p:nvSpPr>
        <p:spPr>
          <a:xfrm rot="16200000">
            <a:off x="-1656848" y="3255857"/>
            <a:ext cx="5080970" cy="4212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rgbClr val="00A2E0"/>
                </a:solidFill>
                <a:latin typeface="Arial" charset="0"/>
                <a:ea typeface="Arial" charset="0"/>
                <a:cs typeface="Arial" charset="0"/>
                <a:sym typeface="Roboto Light"/>
              </a:rPr>
              <a:t>Bolu Abant İzzet Baysal Üniversitesi</a:t>
            </a:r>
            <a:endParaRPr lang="tr-TR" sz="1200" dirty="0">
              <a:solidFill>
                <a:srgbClr val="00A2E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 Köşesi Yuvarlatılmış Dikdörtgen 8">
            <a:extLst>
              <a:ext uri="{FF2B5EF4-FFF2-40B4-BE49-F238E27FC236}">
                <a16:creationId xmlns:a16="http://schemas.microsoft.com/office/drawing/2014/main" id="{F41C45D2-6ED2-FE4B-CBDF-02679BF258BD}"/>
              </a:ext>
            </a:extLst>
          </p:cNvPr>
          <p:cNvSpPr/>
          <p:nvPr/>
        </p:nvSpPr>
        <p:spPr>
          <a:xfrm flipH="1">
            <a:off x="7687078" y="6498286"/>
            <a:ext cx="4504921" cy="359713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2" name="Resim 11" descr="metin, yazı tipi, simge, sembol, daire içeren bir resim&#10;&#10;Açıklama otomatik olarak oluşturuldu">
            <a:extLst>
              <a:ext uri="{FF2B5EF4-FFF2-40B4-BE49-F238E27FC236}">
                <a16:creationId xmlns:a16="http://schemas.microsoft.com/office/drawing/2014/main" id="{79D297E7-748D-F999-8CA9-AE5B757A1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4" y="373683"/>
            <a:ext cx="851584" cy="845768"/>
          </a:xfrm>
          <a:prstGeom prst="rect">
            <a:avLst/>
          </a:prstGeom>
        </p:spPr>
      </p:pic>
      <p:pic>
        <p:nvPicPr>
          <p:cNvPr id="14" name="Resim 2">
            <a:extLst>
              <a:ext uri="{FF2B5EF4-FFF2-40B4-BE49-F238E27FC236}">
                <a16:creationId xmlns:a16="http://schemas.microsoft.com/office/drawing/2014/main" id="{4B5E0105-1D95-A380-ECDB-37FB4A184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221" y="5651921"/>
            <a:ext cx="1331845" cy="12060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143F73-ECF9-1697-10CB-DC7E01157F4C}"/>
              </a:ext>
            </a:extLst>
          </p:cNvPr>
          <p:cNvSpPr txBox="1"/>
          <p:nvPr/>
        </p:nvSpPr>
        <p:spPr>
          <a:xfrm>
            <a:off x="2085381" y="241657"/>
            <a:ext cx="7600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</a:rPr>
              <a:t>İdari Personel Memnuniyet Anketi</a:t>
            </a:r>
            <a:endParaRPr lang="x-none" sz="3200" b="1" dirty="0">
              <a:solidFill>
                <a:srgbClr val="00206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A06A8A0-F870-6604-C0C8-5800F2352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951" y="1792315"/>
            <a:ext cx="10285792" cy="1262611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340CF43D-ADBE-4320-6B0B-09D688089B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952" y="3601844"/>
            <a:ext cx="10285792" cy="814292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FF15AF12-0FA6-2D09-C443-9178BA032A8A}"/>
              </a:ext>
            </a:extLst>
          </p:cNvPr>
          <p:cNvSpPr/>
          <p:nvPr/>
        </p:nvSpPr>
        <p:spPr>
          <a:xfrm>
            <a:off x="1818409" y="2473036"/>
            <a:ext cx="6037118" cy="58189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63C6AE03-36DA-DE33-C89A-BE28064E418F}"/>
              </a:ext>
            </a:extLst>
          </p:cNvPr>
          <p:cNvSpPr/>
          <p:nvPr/>
        </p:nvSpPr>
        <p:spPr>
          <a:xfrm>
            <a:off x="1808018" y="3601844"/>
            <a:ext cx="6037118" cy="772728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6233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53BF3-64B2-EEEE-470A-E81862999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56BB0787-4A6B-F3DA-6C14-D4E61D45D7AE}"/>
              </a:ext>
            </a:extLst>
          </p:cNvPr>
          <p:cNvSpPr>
            <a:spLocks noChangeAspect="1"/>
          </p:cNvSpPr>
          <p:nvPr/>
        </p:nvSpPr>
        <p:spPr>
          <a:xfrm>
            <a:off x="6712" y="0"/>
            <a:ext cx="1753849" cy="6858000"/>
          </a:xfrm>
          <a:prstGeom prst="rect">
            <a:avLst/>
          </a:prstGeom>
          <a:solidFill>
            <a:srgbClr val="002F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A9CA4690-8E49-FC28-A90C-FF9A1E55FF1A}"/>
              </a:ext>
            </a:extLst>
          </p:cNvPr>
          <p:cNvSpPr txBox="1">
            <a:spLocks/>
          </p:cNvSpPr>
          <p:nvPr/>
        </p:nvSpPr>
        <p:spPr>
          <a:xfrm>
            <a:off x="673002" y="6107795"/>
            <a:ext cx="275717" cy="3904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b="1" dirty="0">
              <a:solidFill>
                <a:srgbClr val="00A2E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Image Guidelines">
            <a:extLst>
              <a:ext uri="{FF2B5EF4-FFF2-40B4-BE49-F238E27FC236}">
                <a16:creationId xmlns:a16="http://schemas.microsoft.com/office/drawing/2014/main" id="{2FE2CB69-7911-8E89-E57A-330849A7A99A}"/>
              </a:ext>
            </a:extLst>
          </p:cNvPr>
          <p:cNvSpPr txBox="1">
            <a:spLocks/>
          </p:cNvSpPr>
          <p:nvPr/>
        </p:nvSpPr>
        <p:spPr>
          <a:xfrm rot="16200000">
            <a:off x="-1656848" y="3255857"/>
            <a:ext cx="5080970" cy="4212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rgbClr val="00A2E0"/>
                </a:solidFill>
                <a:latin typeface="Arial" charset="0"/>
                <a:ea typeface="Arial" charset="0"/>
                <a:cs typeface="Arial" charset="0"/>
                <a:sym typeface="Roboto Light"/>
              </a:rPr>
              <a:t>Bolu Abant İzzet Baysal Üniversitesi</a:t>
            </a:r>
            <a:endParaRPr lang="tr-TR" sz="1200" dirty="0">
              <a:solidFill>
                <a:srgbClr val="00A2E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 Köşesi Yuvarlatılmış Dikdörtgen 8">
            <a:extLst>
              <a:ext uri="{FF2B5EF4-FFF2-40B4-BE49-F238E27FC236}">
                <a16:creationId xmlns:a16="http://schemas.microsoft.com/office/drawing/2014/main" id="{13FD2CD8-1A4D-02E8-FE04-9C01A70FF48A}"/>
              </a:ext>
            </a:extLst>
          </p:cNvPr>
          <p:cNvSpPr/>
          <p:nvPr/>
        </p:nvSpPr>
        <p:spPr>
          <a:xfrm flipH="1">
            <a:off x="7687078" y="6498286"/>
            <a:ext cx="4504921" cy="359713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E556AD4-84E2-DF6D-366C-DD621E7618F4}"/>
              </a:ext>
            </a:extLst>
          </p:cNvPr>
          <p:cNvSpPr txBox="1"/>
          <p:nvPr/>
        </p:nvSpPr>
        <p:spPr>
          <a:xfrm>
            <a:off x="2081756" y="2559569"/>
            <a:ext cx="9092145" cy="26249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tr-TR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İdari personel tarafından 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MYO </a:t>
            </a:r>
            <a:r>
              <a:rPr lang="en-US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yönelik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servis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hizmetinin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bulunmadığı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ifade edilmiştir. Bu konuda </a:t>
            </a:r>
            <a:r>
              <a:rPr lang="en-US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ilgili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durum </a:t>
            </a:r>
            <a:r>
              <a:rPr lang="en-US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rektörlüğe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sözlü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olarak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iletilmiştir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 </a:t>
            </a:r>
            <a:endParaRPr lang="tr-TR" sz="24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tr-TR" sz="2400" dirty="0">
                <a:solidFill>
                  <a:srgbClr val="002060"/>
                </a:solidFill>
              </a:rPr>
              <a:t>İdari personelin lojman konusunda talepleri için 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Mudurnu </a:t>
            </a:r>
            <a:r>
              <a:rPr lang="en-US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ilçesinde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BAİBÜ ye </a:t>
            </a:r>
            <a:r>
              <a:rPr lang="en-US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bağlı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lojman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bulunma</a:t>
            </a:r>
            <a:r>
              <a:rPr lang="tr-TR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dığı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 Merkez </a:t>
            </a:r>
            <a:r>
              <a:rPr lang="en-US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lojmanları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ilçede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çalışan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personele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tahsis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edilmediği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sözlü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olarak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bildirilmiştir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.</a:t>
            </a:r>
            <a:endParaRPr lang="tr-TR" sz="2200" i="0" dirty="0">
              <a:solidFill>
                <a:srgbClr val="666666"/>
              </a:solidFill>
              <a:effectLst/>
              <a:latin typeface="+mj-lt"/>
            </a:endParaRPr>
          </a:p>
        </p:txBody>
      </p:sp>
      <p:pic>
        <p:nvPicPr>
          <p:cNvPr id="12" name="Resim 11" descr="metin, yazı tipi, simge, sembol, daire içeren bir resim&#10;&#10;Açıklama otomatik olarak oluşturuldu">
            <a:extLst>
              <a:ext uri="{FF2B5EF4-FFF2-40B4-BE49-F238E27FC236}">
                <a16:creationId xmlns:a16="http://schemas.microsoft.com/office/drawing/2014/main" id="{AC9E7F18-8D01-4699-FFC2-564E045D1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4" y="373683"/>
            <a:ext cx="851584" cy="8457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76C5F6-5443-E9CD-2D8E-5AF2557DD762}"/>
              </a:ext>
            </a:extLst>
          </p:cNvPr>
          <p:cNvSpPr txBox="1"/>
          <p:nvPr/>
        </p:nvSpPr>
        <p:spPr>
          <a:xfrm>
            <a:off x="1975718" y="373683"/>
            <a:ext cx="85278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</a:rPr>
              <a:t>İdari Personel Memnuniyet Anketi İyileştirmeler </a:t>
            </a:r>
            <a:endParaRPr lang="x-none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05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95AEB-2B54-4B45-CC66-834408967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C06F1F35-F428-68F1-E332-7C39472FC7B2}"/>
              </a:ext>
            </a:extLst>
          </p:cNvPr>
          <p:cNvSpPr>
            <a:spLocks noChangeAspect="1"/>
          </p:cNvSpPr>
          <p:nvPr/>
        </p:nvSpPr>
        <p:spPr>
          <a:xfrm>
            <a:off x="6712" y="0"/>
            <a:ext cx="1753849" cy="6858000"/>
          </a:xfrm>
          <a:prstGeom prst="rect">
            <a:avLst/>
          </a:prstGeom>
          <a:solidFill>
            <a:srgbClr val="002F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6453A6B-3E66-9EAD-18CE-6A2EFD89C1D1}"/>
              </a:ext>
            </a:extLst>
          </p:cNvPr>
          <p:cNvSpPr txBox="1">
            <a:spLocks/>
          </p:cNvSpPr>
          <p:nvPr/>
        </p:nvSpPr>
        <p:spPr>
          <a:xfrm>
            <a:off x="673002" y="6107795"/>
            <a:ext cx="275717" cy="3904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b="1" dirty="0">
              <a:solidFill>
                <a:srgbClr val="00A2E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Image Guidelines">
            <a:extLst>
              <a:ext uri="{FF2B5EF4-FFF2-40B4-BE49-F238E27FC236}">
                <a16:creationId xmlns:a16="http://schemas.microsoft.com/office/drawing/2014/main" id="{6EF75CC0-798A-08A3-7ED3-B8500F72E8AC}"/>
              </a:ext>
            </a:extLst>
          </p:cNvPr>
          <p:cNvSpPr txBox="1">
            <a:spLocks/>
          </p:cNvSpPr>
          <p:nvPr/>
        </p:nvSpPr>
        <p:spPr>
          <a:xfrm rot="16200000">
            <a:off x="-1656848" y="3255857"/>
            <a:ext cx="5080970" cy="4212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rgbClr val="00A2E0"/>
                </a:solidFill>
                <a:latin typeface="Arial" charset="0"/>
                <a:ea typeface="Arial" charset="0"/>
                <a:cs typeface="Arial" charset="0"/>
                <a:sym typeface="Roboto Light"/>
              </a:rPr>
              <a:t>Bolu Abant İzzet Baysal Üniversitesi</a:t>
            </a:r>
            <a:endParaRPr lang="tr-TR" sz="1200" dirty="0">
              <a:solidFill>
                <a:srgbClr val="00A2E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 Köşesi Yuvarlatılmış Dikdörtgen 8">
            <a:extLst>
              <a:ext uri="{FF2B5EF4-FFF2-40B4-BE49-F238E27FC236}">
                <a16:creationId xmlns:a16="http://schemas.microsoft.com/office/drawing/2014/main" id="{026F1909-228C-C858-9371-0DCE59964823}"/>
              </a:ext>
            </a:extLst>
          </p:cNvPr>
          <p:cNvSpPr/>
          <p:nvPr/>
        </p:nvSpPr>
        <p:spPr>
          <a:xfrm flipH="1">
            <a:off x="7687078" y="6498286"/>
            <a:ext cx="4504921" cy="359713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2" name="Resim 11" descr="metin, yazı tipi, simge, sembol, daire içeren bir resim&#10;&#10;Açıklama otomatik olarak oluşturuldu">
            <a:extLst>
              <a:ext uri="{FF2B5EF4-FFF2-40B4-BE49-F238E27FC236}">
                <a16:creationId xmlns:a16="http://schemas.microsoft.com/office/drawing/2014/main" id="{1AC69FA1-AAFD-336B-31DA-3273D280C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4" y="373683"/>
            <a:ext cx="851584" cy="845768"/>
          </a:xfrm>
          <a:prstGeom prst="rect">
            <a:avLst/>
          </a:prstGeom>
        </p:spPr>
      </p:pic>
      <p:pic>
        <p:nvPicPr>
          <p:cNvPr id="14" name="Resim 2">
            <a:extLst>
              <a:ext uri="{FF2B5EF4-FFF2-40B4-BE49-F238E27FC236}">
                <a16:creationId xmlns:a16="http://schemas.microsoft.com/office/drawing/2014/main" id="{368F014D-D5C1-67E6-BAE6-EFADDF02A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901" y="5662750"/>
            <a:ext cx="1319888" cy="11952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EE1462-397B-9769-3C58-586A9517D4DB}"/>
              </a:ext>
            </a:extLst>
          </p:cNvPr>
          <p:cNvSpPr txBox="1"/>
          <p:nvPr/>
        </p:nvSpPr>
        <p:spPr>
          <a:xfrm>
            <a:off x="2085381" y="241657"/>
            <a:ext cx="7600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</a:rPr>
              <a:t>Öğrenci Memnuniyet Anketi</a:t>
            </a:r>
            <a:endParaRPr lang="x-none" sz="3200" b="1" dirty="0">
              <a:solidFill>
                <a:srgbClr val="00206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19BED7A-8813-FAEC-0AAC-65C5E1386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931" y="2101800"/>
            <a:ext cx="10404357" cy="4756199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8EEF76CA-9BC4-BD51-6544-406D80B2F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931" y="1059312"/>
            <a:ext cx="10438151" cy="809607"/>
          </a:xfrm>
          <a:prstGeom prst="rect">
            <a:avLst/>
          </a:prstGeom>
        </p:spPr>
      </p:pic>
      <p:sp>
        <p:nvSpPr>
          <p:cNvPr id="11" name="Dikdörtgen 10">
            <a:extLst>
              <a:ext uri="{FF2B5EF4-FFF2-40B4-BE49-F238E27FC236}">
                <a16:creationId xmlns:a16="http://schemas.microsoft.com/office/drawing/2014/main" id="{5917E295-34BC-61C2-C57D-5FF568869679}"/>
              </a:ext>
            </a:extLst>
          </p:cNvPr>
          <p:cNvSpPr/>
          <p:nvPr/>
        </p:nvSpPr>
        <p:spPr>
          <a:xfrm>
            <a:off x="1814725" y="2223654"/>
            <a:ext cx="6134320" cy="540328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EF65BA97-8F59-0948-1297-EC092BB6A21B}"/>
              </a:ext>
            </a:extLst>
          </p:cNvPr>
          <p:cNvSpPr/>
          <p:nvPr/>
        </p:nvSpPr>
        <p:spPr>
          <a:xfrm>
            <a:off x="1822495" y="1356204"/>
            <a:ext cx="6134320" cy="540328"/>
          </a:xfrm>
          <a:prstGeom prst="rect">
            <a:avLst/>
          </a:prstGeom>
          <a:solidFill>
            <a:srgbClr val="FF0000">
              <a:alpha val="1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729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B6ACB-38CC-4E3A-4208-BE786389B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7402BC5A-DA77-BFCE-26EB-8DAC084A1163}"/>
              </a:ext>
            </a:extLst>
          </p:cNvPr>
          <p:cNvSpPr>
            <a:spLocks noChangeAspect="1"/>
          </p:cNvSpPr>
          <p:nvPr/>
        </p:nvSpPr>
        <p:spPr>
          <a:xfrm>
            <a:off x="6712" y="0"/>
            <a:ext cx="1753849" cy="6858000"/>
          </a:xfrm>
          <a:prstGeom prst="rect">
            <a:avLst/>
          </a:prstGeom>
          <a:solidFill>
            <a:srgbClr val="002F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C23331B2-5E05-3D11-0F01-1C43C3DB27AB}"/>
              </a:ext>
            </a:extLst>
          </p:cNvPr>
          <p:cNvSpPr txBox="1">
            <a:spLocks/>
          </p:cNvSpPr>
          <p:nvPr/>
        </p:nvSpPr>
        <p:spPr>
          <a:xfrm>
            <a:off x="673002" y="6107795"/>
            <a:ext cx="275717" cy="3904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b="1" dirty="0">
              <a:solidFill>
                <a:srgbClr val="00A2E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Image Guidelines">
            <a:extLst>
              <a:ext uri="{FF2B5EF4-FFF2-40B4-BE49-F238E27FC236}">
                <a16:creationId xmlns:a16="http://schemas.microsoft.com/office/drawing/2014/main" id="{A3276910-157F-0B7B-76EE-D150E4613FC2}"/>
              </a:ext>
            </a:extLst>
          </p:cNvPr>
          <p:cNvSpPr txBox="1">
            <a:spLocks/>
          </p:cNvSpPr>
          <p:nvPr/>
        </p:nvSpPr>
        <p:spPr>
          <a:xfrm rot="16200000">
            <a:off x="-1656848" y="3255857"/>
            <a:ext cx="5080970" cy="4212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rgbClr val="00A2E0"/>
                </a:solidFill>
                <a:latin typeface="Arial" charset="0"/>
                <a:ea typeface="Arial" charset="0"/>
                <a:cs typeface="Arial" charset="0"/>
                <a:sym typeface="Roboto Light"/>
              </a:rPr>
              <a:t>Bolu Abant İzzet Baysal Üniversitesi</a:t>
            </a:r>
            <a:endParaRPr lang="tr-TR" sz="1200" dirty="0">
              <a:solidFill>
                <a:srgbClr val="00A2E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 Köşesi Yuvarlatılmış Dikdörtgen 8">
            <a:extLst>
              <a:ext uri="{FF2B5EF4-FFF2-40B4-BE49-F238E27FC236}">
                <a16:creationId xmlns:a16="http://schemas.microsoft.com/office/drawing/2014/main" id="{3DEE3EF1-551E-3697-1442-33C2AB6D736C}"/>
              </a:ext>
            </a:extLst>
          </p:cNvPr>
          <p:cNvSpPr/>
          <p:nvPr/>
        </p:nvSpPr>
        <p:spPr>
          <a:xfrm flipH="1">
            <a:off x="7687078" y="6498286"/>
            <a:ext cx="4504921" cy="359713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70C6873E-0D1B-8209-D7B2-9A694FE91306}"/>
              </a:ext>
            </a:extLst>
          </p:cNvPr>
          <p:cNvSpPr txBox="1"/>
          <p:nvPr/>
        </p:nvSpPr>
        <p:spPr>
          <a:xfrm>
            <a:off x="2312551" y="1788926"/>
            <a:ext cx="9092145" cy="36990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tr-TR" sz="2400" dirty="0">
                <a:solidFill>
                  <a:srgbClr val="002060"/>
                </a:solidFill>
              </a:rPr>
              <a:t>Kantin ihalesinden sonuç alınamaması üzerine öğrencilerin kantin olmaması şikayetlerini giderebilmek için </a:t>
            </a:r>
            <a:r>
              <a:rPr lang="tr-TR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MYO kantinine otomat konulmuştur.</a:t>
            </a:r>
            <a:endParaRPr lang="en-US" sz="24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tr-TR" sz="2400" dirty="0">
                <a:solidFill>
                  <a:srgbClr val="002060"/>
                </a:solidFill>
              </a:rPr>
              <a:t>Öğrencilerin sosyal aktivite olmamasından şikayetleri doğrultusunda müfredata gönüllülük çalışmaları dersi eklenmiştir. Kaymakamlık, Belediye ve Gençlik merkezi ile öğrenci faaliyetleri konusunda protokol yapılmıştır.</a:t>
            </a:r>
            <a:endParaRPr lang="en-US" sz="24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tr-TR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Öğrencilerin uygulamalı ders eksiklikleri şikayeti doğrultusunda MYO bünyesindeki laboratuvarların ihtiyaçlarının bir kısmı için malzeme alımı gerçekleştirilmiştir. </a:t>
            </a:r>
            <a:endParaRPr lang="tr-TR" sz="2200" i="0" dirty="0">
              <a:solidFill>
                <a:srgbClr val="666666"/>
              </a:solidFill>
              <a:effectLst/>
              <a:latin typeface="+mj-lt"/>
            </a:endParaRPr>
          </a:p>
        </p:txBody>
      </p:sp>
      <p:pic>
        <p:nvPicPr>
          <p:cNvPr id="12" name="Resim 11" descr="metin, yazı tipi, simge, sembol, daire içeren bir resim&#10;&#10;Açıklama otomatik olarak oluşturuldu">
            <a:extLst>
              <a:ext uri="{FF2B5EF4-FFF2-40B4-BE49-F238E27FC236}">
                <a16:creationId xmlns:a16="http://schemas.microsoft.com/office/drawing/2014/main" id="{90622A07-8913-FE48-17EC-8F4B8ED8A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4" y="373683"/>
            <a:ext cx="851584" cy="8457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E35898-79D9-AE88-6206-865062BC9CB4}"/>
              </a:ext>
            </a:extLst>
          </p:cNvPr>
          <p:cNvSpPr txBox="1"/>
          <p:nvPr/>
        </p:nvSpPr>
        <p:spPr>
          <a:xfrm>
            <a:off x="1975718" y="373683"/>
            <a:ext cx="9285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</a:rPr>
              <a:t>Öğrenci Memnuniyet Anketi İyileştirmeler </a:t>
            </a:r>
            <a:endParaRPr lang="x-none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89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51630-6EF6-C2C8-851C-227CCFD7D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0A60D758-00B1-F43A-8E76-49D68D2E7FBB}"/>
              </a:ext>
            </a:extLst>
          </p:cNvPr>
          <p:cNvSpPr>
            <a:spLocks noChangeAspect="1"/>
          </p:cNvSpPr>
          <p:nvPr/>
        </p:nvSpPr>
        <p:spPr>
          <a:xfrm>
            <a:off x="6712" y="0"/>
            <a:ext cx="1753849" cy="6858000"/>
          </a:xfrm>
          <a:prstGeom prst="rect">
            <a:avLst/>
          </a:prstGeom>
          <a:solidFill>
            <a:srgbClr val="002F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6B022C78-D4F9-C0DD-50F9-0FDC4DFBF0D9}"/>
              </a:ext>
            </a:extLst>
          </p:cNvPr>
          <p:cNvSpPr txBox="1">
            <a:spLocks/>
          </p:cNvSpPr>
          <p:nvPr/>
        </p:nvSpPr>
        <p:spPr>
          <a:xfrm>
            <a:off x="673002" y="6107795"/>
            <a:ext cx="275717" cy="3904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b="1" dirty="0">
              <a:solidFill>
                <a:srgbClr val="00A2E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Image Guidelines">
            <a:extLst>
              <a:ext uri="{FF2B5EF4-FFF2-40B4-BE49-F238E27FC236}">
                <a16:creationId xmlns:a16="http://schemas.microsoft.com/office/drawing/2014/main" id="{BEABACBB-0B3D-D769-B047-C826170E158B}"/>
              </a:ext>
            </a:extLst>
          </p:cNvPr>
          <p:cNvSpPr txBox="1">
            <a:spLocks/>
          </p:cNvSpPr>
          <p:nvPr/>
        </p:nvSpPr>
        <p:spPr>
          <a:xfrm rot="16200000">
            <a:off x="-1656848" y="3255857"/>
            <a:ext cx="5080970" cy="4212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rgbClr val="00A2E0"/>
                </a:solidFill>
                <a:latin typeface="Arial" charset="0"/>
                <a:ea typeface="Arial" charset="0"/>
                <a:cs typeface="Arial" charset="0"/>
                <a:sym typeface="Roboto Light"/>
              </a:rPr>
              <a:t>Bolu Abant İzzet Baysal Üniversitesi</a:t>
            </a:r>
            <a:endParaRPr lang="tr-TR" sz="1200" dirty="0">
              <a:solidFill>
                <a:srgbClr val="00A2E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 Köşesi Yuvarlatılmış Dikdörtgen 8">
            <a:extLst>
              <a:ext uri="{FF2B5EF4-FFF2-40B4-BE49-F238E27FC236}">
                <a16:creationId xmlns:a16="http://schemas.microsoft.com/office/drawing/2014/main" id="{25F6940D-D61B-F1C1-2872-A47D4909F7C3}"/>
              </a:ext>
            </a:extLst>
          </p:cNvPr>
          <p:cNvSpPr/>
          <p:nvPr/>
        </p:nvSpPr>
        <p:spPr>
          <a:xfrm flipH="1">
            <a:off x="7687078" y="6498286"/>
            <a:ext cx="4504921" cy="359713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2" name="Resim 11" descr="metin, yazı tipi, simge, sembol, daire içeren bir resim&#10;&#10;Açıklama otomatik olarak oluşturuldu">
            <a:extLst>
              <a:ext uri="{FF2B5EF4-FFF2-40B4-BE49-F238E27FC236}">
                <a16:creationId xmlns:a16="http://schemas.microsoft.com/office/drawing/2014/main" id="{161FFE26-9110-8829-B57F-3A2CEDB3F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4" y="373683"/>
            <a:ext cx="851584" cy="8457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92833F-E2C5-F352-AF1F-92356C7A6801}"/>
              </a:ext>
            </a:extLst>
          </p:cNvPr>
          <p:cNvSpPr txBox="1"/>
          <p:nvPr/>
        </p:nvSpPr>
        <p:spPr>
          <a:xfrm>
            <a:off x="1975718" y="373683"/>
            <a:ext cx="9285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</a:rPr>
              <a:t>Memnuniyet Anketi Öne Çıkan Yorumlar </a:t>
            </a:r>
            <a:endParaRPr lang="x-none" sz="3200" b="1" dirty="0">
              <a:solidFill>
                <a:srgbClr val="002060"/>
              </a:solidFill>
            </a:endParaRPr>
          </a:p>
        </p:txBody>
      </p:sp>
      <p:pic>
        <p:nvPicPr>
          <p:cNvPr id="13" name="Resim 9">
            <a:extLst>
              <a:ext uri="{FF2B5EF4-FFF2-40B4-BE49-F238E27FC236}">
                <a16:creationId xmlns:a16="http://schemas.microsoft.com/office/drawing/2014/main" id="{643734EC-61E1-51B8-4F79-DF4676FEC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26" y="1162467"/>
            <a:ext cx="8690024" cy="2214554"/>
          </a:xfrm>
          <a:prstGeom prst="rect">
            <a:avLst/>
          </a:prstGeom>
        </p:spPr>
      </p:pic>
      <p:pic>
        <p:nvPicPr>
          <p:cNvPr id="14" name="Resim 9">
            <a:extLst>
              <a:ext uri="{FF2B5EF4-FFF2-40B4-BE49-F238E27FC236}">
                <a16:creationId xmlns:a16="http://schemas.microsoft.com/office/drawing/2014/main" id="{643734EC-61E1-51B8-4F79-DF4676FEC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26" y="3797315"/>
            <a:ext cx="8842424" cy="215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31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3742A-679A-B3D5-02B8-FE9BCD1DB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2B14A1BF-55FC-ED28-AF21-5E8CB5D5E090}"/>
              </a:ext>
            </a:extLst>
          </p:cNvPr>
          <p:cNvSpPr>
            <a:spLocks noChangeAspect="1"/>
          </p:cNvSpPr>
          <p:nvPr/>
        </p:nvSpPr>
        <p:spPr>
          <a:xfrm>
            <a:off x="6712" y="0"/>
            <a:ext cx="1753849" cy="6858000"/>
          </a:xfrm>
          <a:prstGeom prst="rect">
            <a:avLst/>
          </a:prstGeom>
          <a:solidFill>
            <a:srgbClr val="002F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4212630E-B352-6942-B1D3-33B1220AEA3E}"/>
              </a:ext>
            </a:extLst>
          </p:cNvPr>
          <p:cNvSpPr txBox="1">
            <a:spLocks/>
          </p:cNvSpPr>
          <p:nvPr/>
        </p:nvSpPr>
        <p:spPr>
          <a:xfrm>
            <a:off x="673002" y="6107795"/>
            <a:ext cx="275717" cy="3904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b="1" dirty="0">
              <a:solidFill>
                <a:srgbClr val="00A2E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k Köşesi Yuvarlatılmış Dikdörtgen 8">
            <a:extLst>
              <a:ext uri="{FF2B5EF4-FFF2-40B4-BE49-F238E27FC236}">
                <a16:creationId xmlns:a16="http://schemas.microsoft.com/office/drawing/2014/main" id="{05FA2B64-AE1A-0C65-2A8B-11596F26EF73}"/>
              </a:ext>
            </a:extLst>
          </p:cNvPr>
          <p:cNvSpPr/>
          <p:nvPr/>
        </p:nvSpPr>
        <p:spPr>
          <a:xfrm flipH="1">
            <a:off x="7687078" y="6498286"/>
            <a:ext cx="4504921" cy="359713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2" name="Resim 11" descr="metin, yazı tipi, simge, sembol, daire içeren bir resim&#10;&#10;Açıklama otomatik olarak oluşturuldu">
            <a:extLst>
              <a:ext uri="{FF2B5EF4-FFF2-40B4-BE49-F238E27FC236}">
                <a16:creationId xmlns:a16="http://schemas.microsoft.com/office/drawing/2014/main" id="{80E0CB78-62E1-124A-F1E1-035770442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4" y="373683"/>
            <a:ext cx="851584" cy="845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DD0291-E868-58E4-15FE-DA96392BDFAB}"/>
              </a:ext>
            </a:extLst>
          </p:cNvPr>
          <p:cNvSpPr txBox="1"/>
          <p:nvPr/>
        </p:nvSpPr>
        <p:spPr>
          <a:xfrm rot="16200000">
            <a:off x="-1669075" y="3579275"/>
            <a:ext cx="5243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Fakültenin Akademik ve Kalite Süreçlerine İlişkin Bilgiler</a:t>
            </a:r>
            <a:endParaRPr lang="x-none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o 8">
            <a:extLst>
              <a:ext uri="{FF2B5EF4-FFF2-40B4-BE49-F238E27FC236}">
                <a16:creationId xmlns:a16="http://schemas.microsoft.com/office/drawing/2014/main" id="{D9146518-5E54-C9C3-52AB-B8464CE58E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9456"/>
              </p:ext>
            </p:extLst>
          </p:nvPr>
        </p:nvGraphicFramePr>
        <p:xfrm>
          <a:off x="2371084" y="278026"/>
          <a:ext cx="8752718" cy="610616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749296">
                  <a:extLst>
                    <a:ext uri="{9D8B030D-6E8A-4147-A177-3AD203B41FA5}">
                      <a16:colId xmlns:a16="http://schemas.microsoft.com/office/drawing/2014/main" val="66692162"/>
                    </a:ext>
                  </a:extLst>
                </a:gridCol>
                <a:gridCol w="1003422">
                  <a:extLst>
                    <a:ext uri="{9D8B030D-6E8A-4147-A177-3AD203B41FA5}">
                      <a16:colId xmlns:a16="http://schemas.microsoft.com/office/drawing/2014/main" val="17343857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002060"/>
                          </a:solidFill>
                        </a:rPr>
                        <a:t>Çift Anadal Program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6968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rgbClr val="002060"/>
                          </a:solidFill>
                        </a:rPr>
                        <a:t>Yan Dal Program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2162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2060"/>
                          </a:solidFill>
                        </a:rPr>
                        <a:t>Alan Dışı Seçmeli Ders Sayısı (MYO havuzu)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592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2060"/>
                          </a:solidFill>
                        </a:rPr>
                        <a:t>Disiplinler Arası Yüksek Lisans Programı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718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2060"/>
                          </a:solidFill>
                        </a:rPr>
                        <a:t>Disiplinler Arası Doktora Programı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12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2060"/>
                          </a:solidFill>
                        </a:rPr>
                        <a:t>Bologna Ders Bilgi Paketi Tamamlanma Yüzdesi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/>
                        <a:t>%94,4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3828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2060"/>
                          </a:solidFill>
                        </a:rPr>
                        <a:t>Müfredat Güncellemesi Yaparken Dış Paydaş Görüşlerine Başvuruldu mu?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/>
                        <a:t>Evet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7341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2060"/>
                          </a:solidFill>
                        </a:rPr>
                        <a:t>2024 yılında Ziyaret Edilen Paydaş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7435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2060"/>
                          </a:solidFill>
                        </a:rPr>
                        <a:t>Sosyal Medya Üzerinden veya Mezun Takip Sistemi Üzerinden İletişim Kurulan Mezun Sayısı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0816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err="1">
                          <a:solidFill>
                            <a:srgbClr val="002060"/>
                          </a:solidFill>
                        </a:rPr>
                        <a:t>MYO’daki</a:t>
                      </a:r>
                      <a:r>
                        <a:rPr lang="tr-TR" sz="1600" b="1" dirty="0">
                          <a:solidFill>
                            <a:srgbClr val="002060"/>
                          </a:solidFill>
                        </a:rPr>
                        <a:t> Topluluk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3856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2060"/>
                          </a:solidFill>
                          <a:effectLst/>
                        </a:rPr>
                        <a:t>Erasmus Giden Öğrenci Sayısı</a:t>
                      </a:r>
                      <a:endParaRPr lang="en-US" sz="1600" b="1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400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8186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2060"/>
                          </a:solidFill>
                          <a:effectLst/>
                        </a:rPr>
                        <a:t>Erasmus Gelen Öğrenci Sayısı</a:t>
                      </a:r>
                      <a:endParaRPr lang="en-US" sz="1600" b="1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400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984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2060"/>
                          </a:solidFill>
                          <a:effectLst/>
                        </a:rPr>
                        <a:t>Erasmus Giden Öğretim Elemanı Sayısı</a:t>
                      </a:r>
                      <a:endParaRPr lang="en-US" sz="1600" b="1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400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8586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err="1">
                          <a:solidFill>
                            <a:srgbClr val="002060"/>
                          </a:solidFill>
                          <a:effectLst/>
                        </a:rPr>
                        <a:t>Erasmus</a:t>
                      </a:r>
                      <a:r>
                        <a:rPr lang="tr-TR" sz="1600" b="1" dirty="0">
                          <a:solidFill>
                            <a:srgbClr val="002060"/>
                          </a:solidFill>
                          <a:effectLst/>
                        </a:rPr>
                        <a:t> Gelen Öğretim Elemanı Sayısı</a:t>
                      </a:r>
                      <a:endParaRPr lang="en-US" sz="1600" b="1" i="0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44000" marR="3810" marT="381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8114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002060"/>
                          </a:solidFill>
                        </a:rPr>
                        <a:t>Eğiticilerin Eğitimini Alan Akademik Personel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671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solidFill>
                            <a:srgbClr val="002060"/>
                          </a:solidFill>
                        </a:rPr>
                        <a:t>MYO’da</a:t>
                      </a:r>
                      <a:r>
                        <a:rPr lang="tr-TR" sz="1600" b="1" dirty="0">
                          <a:solidFill>
                            <a:srgbClr val="002060"/>
                          </a:solidFill>
                        </a:rPr>
                        <a:t> Yapılan Bilimsel Etkinlik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826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815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DF481-E1C5-E884-B98D-2D74BD053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C5955C0D-2979-CBB5-54DF-45475E2C899E}"/>
              </a:ext>
            </a:extLst>
          </p:cNvPr>
          <p:cNvSpPr>
            <a:spLocks noChangeAspect="1"/>
          </p:cNvSpPr>
          <p:nvPr/>
        </p:nvSpPr>
        <p:spPr>
          <a:xfrm>
            <a:off x="6710" y="-1"/>
            <a:ext cx="1753849" cy="6858000"/>
          </a:xfrm>
          <a:prstGeom prst="rect">
            <a:avLst/>
          </a:prstGeom>
          <a:solidFill>
            <a:srgbClr val="002F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E9F26077-66C3-DB29-5FE1-757378E99690}"/>
              </a:ext>
            </a:extLst>
          </p:cNvPr>
          <p:cNvSpPr txBox="1">
            <a:spLocks/>
          </p:cNvSpPr>
          <p:nvPr/>
        </p:nvSpPr>
        <p:spPr>
          <a:xfrm>
            <a:off x="673002" y="6107795"/>
            <a:ext cx="275717" cy="3904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b="1" dirty="0">
              <a:solidFill>
                <a:srgbClr val="00A2E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k Köşesi Yuvarlatılmış Dikdörtgen 8">
            <a:extLst>
              <a:ext uri="{FF2B5EF4-FFF2-40B4-BE49-F238E27FC236}">
                <a16:creationId xmlns:a16="http://schemas.microsoft.com/office/drawing/2014/main" id="{05222CCE-4209-CBC6-F18D-064EA3C4ABEF}"/>
              </a:ext>
            </a:extLst>
          </p:cNvPr>
          <p:cNvSpPr/>
          <p:nvPr/>
        </p:nvSpPr>
        <p:spPr>
          <a:xfrm flipH="1">
            <a:off x="7687078" y="6498286"/>
            <a:ext cx="4504921" cy="359713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2" name="Resim 11" descr="metin, yazı tipi, simge, sembol, daire içeren bir resim&#10;&#10;Açıklama otomatik olarak oluşturuldu">
            <a:extLst>
              <a:ext uri="{FF2B5EF4-FFF2-40B4-BE49-F238E27FC236}">
                <a16:creationId xmlns:a16="http://schemas.microsoft.com/office/drawing/2014/main" id="{B48E09BE-DC7E-E88F-9CFA-20DF3532D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4" y="373683"/>
            <a:ext cx="851584" cy="8457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63144A-4618-C0A3-0A01-515BFC74576A}"/>
              </a:ext>
            </a:extLst>
          </p:cNvPr>
          <p:cNvSpPr txBox="1"/>
          <p:nvPr/>
        </p:nvSpPr>
        <p:spPr>
          <a:xfrm rot="16200000">
            <a:off x="-1755784" y="2970367"/>
            <a:ext cx="52788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Bütünleşik Kalite Yönetim</a:t>
            </a:r>
            <a:r>
              <a:rPr lang="tr-TR" sz="2800" b="1" dirty="0">
                <a:solidFill>
                  <a:srgbClr val="002060"/>
                </a:solidFill>
              </a:rPr>
              <a:t> </a:t>
            </a:r>
            <a:r>
              <a:rPr lang="tr-TR" sz="2800" b="1" dirty="0">
                <a:solidFill>
                  <a:schemeClr val="bg1"/>
                </a:solidFill>
              </a:rPr>
              <a:t>Sistemi Veri Girişleri</a:t>
            </a:r>
            <a:endParaRPr lang="x-none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27377951-B1DC-A916-9D61-3C362EA02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152963"/>
              </p:ext>
            </p:extLst>
          </p:nvPr>
        </p:nvGraphicFramePr>
        <p:xfrm>
          <a:off x="2373105" y="1146103"/>
          <a:ext cx="8641640" cy="46126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290440">
                  <a:extLst>
                    <a:ext uri="{9D8B030D-6E8A-4147-A177-3AD203B41FA5}">
                      <a16:colId xmlns:a16="http://schemas.microsoft.com/office/drawing/2014/main" val="3263756690"/>
                    </a:ext>
                  </a:extLst>
                </a:gridCol>
                <a:gridCol w="1351200">
                  <a:extLst>
                    <a:ext uri="{9D8B030D-6E8A-4147-A177-3AD203B41FA5}">
                      <a16:colId xmlns:a16="http://schemas.microsoft.com/office/drawing/2014/main" val="28427830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002060"/>
                          </a:solidFill>
                        </a:rPr>
                        <a:t>Akreditasyon Modülüne Giriş Yapılan Program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929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002060"/>
                          </a:solidFill>
                        </a:rPr>
                        <a:t>İş Akış Sistemine Girilen İş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rgbClr val="002060"/>
                          </a:solidFill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980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002060"/>
                          </a:solidFill>
                        </a:rPr>
                        <a:t>İş Akış Takvimindeki Toplam Kanıt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rgbClr val="002060"/>
                          </a:solidFill>
                        </a:rPr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736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002060"/>
                          </a:solidFill>
                        </a:rPr>
                        <a:t>Geri Bildirim Sayısı (karekod)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447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002060"/>
                          </a:solidFill>
                        </a:rPr>
                        <a:t>Geri Bildirimlere Verilen Cevap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951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>
                          <a:solidFill>
                            <a:srgbClr val="002060"/>
                          </a:solidFill>
                        </a:rPr>
                        <a:t>Öğrenci İle Yapılan ve Kanıtları Girilen Toplantı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629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002060"/>
                          </a:solidFill>
                        </a:rPr>
                        <a:t>Akademik Personelle Yapılan ve Kanıtları Girilen Toplantı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360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002060"/>
                          </a:solidFill>
                        </a:rPr>
                        <a:t>İdari Personelle Yapılan ve Kanıtları Girilen Toplantı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53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>
                          <a:solidFill>
                            <a:srgbClr val="002060"/>
                          </a:solidFill>
                        </a:rPr>
                        <a:t>Veri Girilen Dış Paydaş Toplantı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25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1" dirty="0">
                          <a:solidFill>
                            <a:srgbClr val="002060"/>
                          </a:solidFill>
                        </a:rPr>
                        <a:t>Ders İzlence ve AKTS İş Yükü Anketi Değerlendirmesi Yapıldı mı?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rgbClr val="002060"/>
                          </a:solidFill>
                        </a:rPr>
                        <a:t>Evet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944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>
                          <a:solidFill>
                            <a:srgbClr val="002060"/>
                          </a:solidFill>
                        </a:rPr>
                        <a:t>Ders ve Öğretim Elemanı Değerlendirme Anketi Veri Girildi mi?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rgbClr val="002060"/>
                          </a:solidFill>
                        </a:rPr>
                        <a:t>Evet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00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tr-TR" b="1" dirty="0">
                          <a:solidFill>
                            <a:srgbClr val="002060"/>
                          </a:solidFill>
                        </a:rPr>
                        <a:t>Veri Girilen Toplumsal Katkı Faaliyet Sayısı </a:t>
                      </a:r>
                      <a:r>
                        <a:rPr lang="tr-TR" sz="1100" b="1" dirty="0">
                          <a:solidFill>
                            <a:srgbClr val="002060"/>
                          </a:solidFill>
                        </a:rPr>
                        <a:t>(Gönüllülük çalışmaları dersi kapsamında yapılan faaliyetler)</a:t>
                      </a:r>
                      <a:endParaRPr lang="tr-TR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0" dirty="0">
                          <a:solidFill>
                            <a:srgbClr val="00206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77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204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0EF87-33F7-3214-F845-99F13807B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D5FC3228-2358-74D0-4871-3CCF5AFFFF73}"/>
              </a:ext>
            </a:extLst>
          </p:cNvPr>
          <p:cNvSpPr>
            <a:spLocks noChangeAspect="1"/>
          </p:cNvSpPr>
          <p:nvPr/>
        </p:nvSpPr>
        <p:spPr>
          <a:xfrm>
            <a:off x="6712" y="0"/>
            <a:ext cx="1753849" cy="6858000"/>
          </a:xfrm>
          <a:prstGeom prst="rect">
            <a:avLst/>
          </a:prstGeom>
          <a:solidFill>
            <a:srgbClr val="002F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BCE0CF98-B2D2-036A-1889-066AAAAEC9DF}"/>
              </a:ext>
            </a:extLst>
          </p:cNvPr>
          <p:cNvSpPr txBox="1">
            <a:spLocks/>
          </p:cNvSpPr>
          <p:nvPr/>
        </p:nvSpPr>
        <p:spPr>
          <a:xfrm>
            <a:off x="673002" y="6107795"/>
            <a:ext cx="275717" cy="3904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b="1" dirty="0">
              <a:solidFill>
                <a:srgbClr val="00A2E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Image Guidelines">
            <a:extLst>
              <a:ext uri="{FF2B5EF4-FFF2-40B4-BE49-F238E27FC236}">
                <a16:creationId xmlns:a16="http://schemas.microsoft.com/office/drawing/2014/main" id="{3EFC577E-87FF-C7A9-04C2-DCA080C27A31}"/>
              </a:ext>
            </a:extLst>
          </p:cNvPr>
          <p:cNvSpPr txBox="1">
            <a:spLocks/>
          </p:cNvSpPr>
          <p:nvPr/>
        </p:nvSpPr>
        <p:spPr>
          <a:xfrm rot="16200000">
            <a:off x="-1656848" y="3255857"/>
            <a:ext cx="5080970" cy="4212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rgbClr val="00A2E0"/>
                </a:solidFill>
                <a:latin typeface="Arial" charset="0"/>
                <a:ea typeface="Arial" charset="0"/>
                <a:cs typeface="Arial" charset="0"/>
                <a:sym typeface="Roboto Light"/>
              </a:rPr>
              <a:t>Bolu Abant İzzet Baysal Üniversitesi</a:t>
            </a:r>
            <a:endParaRPr lang="tr-TR" sz="1200" dirty="0">
              <a:solidFill>
                <a:srgbClr val="00A2E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 Köşesi Yuvarlatılmış Dikdörtgen 8">
            <a:extLst>
              <a:ext uri="{FF2B5EF4-FFF2-40B4-BE49-F238E27FC236}">
                <a16:creationId xmlns:a16="http://schemas.microsoft.com/office/drawing/2014/main" id="{61ED5730-E101-CD4E-8055-2DF190A6312B}"/>
              </a:ext>
            </a:extLst>
          </p:cNvPr>
          <p:cNvSpPr/>
          <p:nvPr/>
        </p:nvSpPr>
        <p:spPr>
          <a:xfrm flipH="1">
            <a:off x="7687078" y="6498286"/>
            <a:ext cx="4504921" cy="359713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02FB75D2-5271-FDCB-F2E4-47D1DFFB10D6}"/>
              </a:ext>
            </a:extLst>
          </p:cNvPr>
          <p:cNvSpPr txBox="1"/>
          <p:nvPr/>
        </p:nvSpPr>
        <p:spPr>
          <a:xfrm>
            <a:off x="2410429" y="470816"/>
            <a:ext cx="9092145" cy="1073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Liderlik ve Kalite Gelişmeye Açık Yanlar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ve İyileştirme Eylem Planı </a:t>
            </a:r>
            <a:endParaRPr kumimoji="0" lang="tr-TR" sz="28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pic>
        <p:nvPicPr>
          <p:cNvPr id="12" name="Resim 11" descr="metin, yazı tipi, simge, sembol, daire içeren bir resim&#10;&#10;Açıklama otomatik olarak oluşturuldu">
            <a:extLst>
              <a:ext uri="{FF2B5EF4-FFF2-40B4-BE49-F238E27FC236}">
                <a16:creationId xmlns:a16="http://schemas.microsoft.com/office/drawing/2014/main" id="{05ABA28D-F2D8-D393-6500-D57889A46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4" y="373683"/>
            <a:ext cx="851584" cy="845768"/>
          </a:xfrm>
          <a:prstGeom prst="rect">
            <a:avLst/>
          </a:prstGeom>
        </p:spPr>
      </p:pic>
      <p:graphicFrame>
        <p:nvGraphicFramePr>
          <p:cNvPr id="3" name="Tablo 1">
            <a:extLst>
              <a:ext uri="{FF2B5EF4-FFF2-40B4-BE49-F238E27FC236}">
                <a16:creationId xmlns:a16="http://schemas.microsoft.com/office/drawing/2014/main" id="{966240E3-41FE-1588-27D8-40E7397FE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947428"/>
              </p:ext>
            </p:extLst>
          </p:nvPr>
        </p:nvGraphicFramePr>
        <p:xfrm>
          <a:off x="2172080" y="1544570"/>
          <a:ext cx="9568841" cy="20402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39980">
                  <a:extLst>
                    <a:ext uri="{9D8B030D-6E8A-4147-A177-3AD203B41FA5}">
                      <a16:colId xmlns:a16="http://schemas.microsoft.com/office/drawing/2014/main" val="1175981757"/>
                    </a:ext>
                  </a:extLst>
                </a:gridCol>
                <a:gridCol w="3610530">
                  <a:extLst>
                    <a:ext uri="{9D8B030D-6E8A-4147-A177-3AD203B41FA5}">
                      <a16:colId xmlns:a16="http://schemas.microsoft.com/office/drawing/2014/main" val="2821756320"/>
                    </a:ext>
                  </a:extLst>
                </a:gridCol>
                <a:gridCol w="1792942">
                  <a:extLst>
                    <a:ext uri="{9D8B030D-6E8A-4147-A177-3AD203B41FA5}">
                      <a16:colId xmlns:a16="http://schemas.microsoft.com/office/drawing/2014/main" val="1647283812"/>
                    </a:ext>
                  </a:extLst>
                </a:gridCol>
                <a:gridCol w="1425389">
                  <a:extLst>
                    <a:ext uri="{9D8B030D-6E8A-4147-A177-3AD203B41FA5}">
                      <a16:colId xmlns:a16="http://schemas.microsoft.com/office/drawing/2014/main" val="3988862978"/>
                    </a:ext>
                  </a:extLst>
                </a:gridCol>
              </a:tblGrid>
              <a:tr h="6686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</a:rPr>
                        <a:t>Gelişmeye Açık Yan</a:t>
                      </a:r>
                      <a:endParaRPr lang="tr-TR" sz="14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43" marR="4794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</a:rPr>
                        <a:t>Zayıf Yanı İyileştirmek İçin Planlanan Eylemler</a:t>
                      </a:r>
                      <a:endParaRPr lang="tr-TR" sz="14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43" marR="4794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</a:rPr>
                        <a:t>Sorumlular</a:t>
                      </a:r>
                      <a:endParaRPr lang="tr-TR" sz="14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43" marR="4794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11811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solidFill>
                            <a:schemeClr val="bg1"/>
                          </a:solidFill>
                          <a:effectLst/>
                        </a:rPr>
                        <a:t>Tahmini Bitiş Süresi</a:t>
                      </a:r>
                      <a:endParaRPr lang="tr-TR" sz="14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43" marR="47943" marT="0" marB="0" anchor="ctr"/>
                </a:tc>
                <a:extLst>
                  <a:ext uri="{0D108BD9-81ED-4DB2-BD59-A6C34878D82A}">
                    <a16:rowId xmlns:a16="http://schemas.microsoft.com/office/drawing/2014/main" val="1083471468"/>
                  </a:ext>
                </a:extLst>
              </a:tr>
              <a:tr h="528478">
                <a:tc>
                  <a:txBody>
                    <a:bodyPr/>
                    <a:lstStyle/>
                    <a:p>
                      <a:pPr algn="l"/>
                      <a:r>
                        <a:rPr lang="tr-TR" sz="1400" dirty="0"/>
                        <a:t>Akredite olmuş ön lisans program bulunmayışı.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/>
                        <a:t>Akademik birim kalite kurulu (A-BİKAK)’</a:t>
                      </a:r>
                      <a:r>
                        <a:rPr lang="tr-TR" sz="1400" dirty="0" err="1"/>
                        <a:t>ın</a:t>
                      </a:r>
                      <a:r>
                        <a:rPr lang="tr-TR" sz="1400" dirty="0"/>
                        <a:t> daha etkin çalışmasının sağlanması,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/>
                        <a:t>programların performans ve faaliyet raporlamalarını takip etmesi, eksik gördüğü noktaları müdürlüğe iletmesi ve gerekli önlemlerin alınmasının sağlanması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/>
                        <a:t>A-BİKAK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/>
                        <a:t>Müdür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/>
                        <a:t>Bölüm başkanları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Aralık 2029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5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298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8C12D6-2D78-2581-D934-36226C0B3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50338E3F-EF1A-3236-F2E9-F0F1991D114E}"/>
              </a:ext>
            </a:extLst>
          </p:cNvPr>
          <p:cNvSpPr>
            <a:spLocks noChangeAspect="1"/>
          </p:cNvSpPr>
          <p:nvPr/>
        </p:nvSpPr>
        <p:spPr>
          <a:xfrm>
            <a:off x="6712" y="0"/>
            <a:ext cx="1753849" cy="6858000"/>
          </a:xfrm>
          <a:prstGeom prst="rect">
            <a:avLst/>
          </a:prstGeom>
          <a:solidFill>
            <a:srgbClr val="002F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7B8E446E-798A-54CF-8718-D9FF9D5BF104}"/>
              </a:ext>
            </a:extLst>
          </p:cNvPr>
          <p:cNvSpPr txBox="1">
            <a:spLocks/>
          </p:cNvSpPr>
          <p:nvPr/>
        </p:nvSpPr>
        <p:spPr>
          <a:xfrm>
            <a:off x="673002" y="6107795"/>
            <a:ext cx="275717" cy="3904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b="1" dirty="0">
              <a:solidFill>
                <a:srgbClr val="00A2E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Image Guidelines">
            <a:extLst>
              <a:ext uri="{FF2B5EF4-FFF2-40B4-BE49-F238E27FC236}">
                <a16:creationId xmlns:a16="http://schemas.microsoft.com/office/drawing/2014/main" id="{DD6D0EB8-20C6-4AC9-371D-56811C46414C}"/>
              </a:ext>
            </a:extLst>
          </p:cNvPr>
          <p:cNvSpPr txBox="1">
            <a:spLocks/>
          </p:cNvSpPr>
          <p:nvPr/>
        </p:nvSpPr>
        <p:spPr>
          <a:xfrm rot="16200000">
            <a:off x="-1656848" y="3255857"/>
            <a:ext cx="5080970" cy="4212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rgbClr val="00A2E0"/>
                </a:solidFill>
                <a:latin typeface="Arial" charset="0"/>
                <a:ea typeface="Arial" charset="0"/>
                <a:cs typeface="Arial" charset="0"/>
                <a:sym typeface="Roboto Light"/>
              </a:rPr>
              <a:t>Bolu Abant İzzet Baysal Üniversitesi</a:t>
            </a:r>
            <a:endParaRPr lang="tr-TR" sz="1200" dirty="0">
              <a:solidFill>
                <a:srgbClr val="00A2E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 Köşesi Yuvarlatılmış Dikdörtgen 8">
            <a:extLst>
              <a:ext uri="{FF2B5EF4-FFF2-40B4-BE49-F238E27FC236}">
                <a16:creationId xmlns:a16="http://schemas.microsoft.com/office/drawing/2014/main" id="{8E31425A-AEFF-4843-70E6-65B1CEE680AE}"/>
              </a:ext>
            </a:extLst>
          </p:cNvPr>
          <p:cNvSpPr/>
          <p:nvPr/>
        </p:nvSpPr>
        <p:spPr>
          <a:xfrm flipH="1">
            <a:off x="7687078" y="6498286"/>
            <a:ext cx="4504921" cy="359713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842F39E4-BB7B-F3C7-FE3E-CB5DCA7DE803}"/>
              </a:ext>
            </a:extLst>
          </p:cNvPr>
          <p:cNvSpPr txBox="1"/>
          <p:nvPr/>
        </p:nvSpPr>
        <p:spPr>
          <a:xfrm>
            <a:off x="2172082" y="560773"/>
            <a:ext cx="9092145" cy="1073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Eğitim-Öğretim Gelişmeye Açık Yanlar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tr-TR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ve İyileştirme Eylem Planı</a:t>
            </a:r>
            <a:endParaRPr kumimoji="0" lang="tr-TR" sz="28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pic>
        <p:nvPicPr>
          <p:cNvPr id="12" name="Resim 11" descr="metin, yazı tipi, simge, sembol, daire içeren bir resim&#10;&#10;Açıklama otomatik olarak oluşturuldu">
            <a:extLst>
              <a:ext uri="{FF2B5EF4-FFF2-40B4-BE49-F238E27FC236}">
                <a16:creationId xmlns:a16="http://schemas.microsoft.com/office/drawing/2014/main" id="{2D734EC1-E3A3-665A-8B9E-55237D306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4" y="373683"/>
            <a:ext cx="851584" cy="845768"/>
          </a:xfrm>
          <a:prstGeom prst="rect">
            <a:avLst/>
          </a:prstGeom>
        </p:spPr>
      </p:pic>
      <p:graphicFrame>
        <p:nvGraphicFramePr>
          <p:cNvPr id="3" name="Tablo 1">
            <a:extLst>
              <a:ext uri="{FF2B5EF4-FFF2-40B4-BE49-F238E27FC236}">
                <a16:creationId xmlns:a16="http://schemas.microsoft.com/office/drawing/2014/main" id="{3B450EC3-23FE-0C9E-F46C-91C092C78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7762"/>
              </p:ext>
            </p:extLst>
          </p:nvPr>
        </p:nvGraphicFramePr>
        <p:xfrm>
          <a:off x="2172082" y="1739815"/>
          <a:ext cx="9568841" cy="33002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39980">
                  <a:extLst>
                    <a:ext uri="{9D8B030D-6E8A-4147-A177-3AD203B41FA5}">
                      <a16:colId xmlns:a16="http://schemas.microsoft.com/office/drawing/2014/main" val="1175981757"/>
                    </a:ext>
                  </a:extLst>
                </a:gridCol>
                <a:gridCol w="3610530">
                  <a:extLst>
                    <a:ext uri="{9D8B030D-6E8A-4147-A177-3AD203B41FA5}">
                      <a16:colId xmlns:a16="http://schemas.microsoft.com/office/drawing/2014/main" val="2821756320"/>
                    </a:ext>
                  </a:extLst>
                </a:gridCol>
                <a:gridCol w="1792942">
                  <a:extLst>
                    <a:ext uri="{9D8B030D-6E8A-4147-A177-3AD203B41FA5}">
                      <a16:colId xmlns:a16="http://schemas.microsoft.com/office/drawing/2014/main" val="1647283812"/>
                    </a:ext>
                  </a:extLst>
                </a:gridCol>
                <a:gridCol w="1425389">
                  <a:extLst>
                    <a:ext uri="{9D8B030D-6E8A-4147-A177-3AD203B41FA5}">
                      <a16:colId xmlns:a16="http://schemas.microsoft.com/office/drawing/2014/main" val="3988862978"/>
                    </a:ext>
                  </a:extLst>
                </a:gridCol>
              </a:tblGrid>
              <a:tr h="6686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effectLst/>
                        </a:rPr>
                        <a:t>Gelişmeye Açık Yan</a:t>
                      </a: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43" marR="4794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effectLst/>
                        </a:rPr>
                        <a:t>Zayıf Yanı İyileştirmek İçin Planlanan Eylemler</a:t>
                      </a: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43" marR="4794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effectLst/>
                        </a:rPr>
                        <a:t>Sorumlular</a:t>
                      </a: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43" marR="4794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11811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effectLst/>
                        </a:rPr>
                        <a:t>Tahmini Bitiş Süresi</a:t>
                      </a: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43" marR="47943" marT="0" marB="0" anchor="ctr"/>
                </a:tc>
                <a:extLst>
                  <a:ext uri="{0D108BD9-81ED-4DB2-BD59-A6C34878D82A}">
                    <a16:rowId xmlns:a16="http://schemas.microsoft.com/office/drawing/2014/main" val="1083471468"/>
                  </a:ext>
                </a:extLst>
              </a:tr>
              <a:tr h="528478">
                <a:tc>
                  <a:txBody>
                    <a:bodyPr/>
                    <a:lstStyle/>
                    <a:p>
                      <a:r>
                        <a:rPr lang="tr-TR" sz="1400" dirty="0">
                          <a:latin typeface="+mn-lt"/>
                        </a:rPr>
                        <a:t>Bologna Ders Bilgi Paketi Tamamlanma Yüzdesi (</a:t>
                      </a:r>
                      <a:r>
                        <a:rPr lang="tr-TR" sz="1400" dirty="0" err="1">
                          <a:latin typeface="+mn-lt"/>
                        </a:rPr>
                        <a:t>Önlisans</a:t>
                      </a:r>
                      <a:r>
                        <a:rPr lang="tr-TR" sz="1400" dirty="0"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2024 yılında % 94.40’a yükselmiş olan oranın yükseltilmesi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Öğretim Üyeleri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>
                          <a:latin typeface="+mn-lt"/>
                        </a:rPr>
                        <a:t>Aralık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759550"/>
                  </a:ext>
                </a:extLst>
              </a:tr>
              <a:tr h="528478">
                <a:tc>
                  <a:txBody>
                    <a:bodyPr/>
                    <a:lstStyle/>
                    <a:p>
                      <a:r>
                        <a:rPr lang="tr-TR" sz="1400" dirty="0"/>
                        <a:t>Öğrencilerin ders devamsızlıklarının fazla olması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Bölüm başkanlıklarına ders yoklamalarının raporlanması ve Müdürlüğe iletilmesi konusunda talimat verilmesi. Devamsızlıkların özenle takip edilmesinin başkan tarafından sağlanılmasının istenmesi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r-TR" sz="1400" dirty="0"/>
                        <a:t>Müdür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r-TR" sz="1400" dirty="0"/>
                        <a:t>Bölüm başkanları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Ocak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5375"/>
                  </a:ext>
                </a:extLst>
              </a:tr>
              <a:tr h="528478">
                <a:tc>
                  <a:txBody>
                    <a:bodyPr/>
                    <a:lstStyle/>
                    <a:p>
                      <a:r>
                        <a:rPr lang="tr-TR" sz="1400" dirty="0"/>
                        <a:t>Uygulamalı dersler için uygulama alanlarının yetersiz olması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Dış  paydaşlar ile görüşülerek Üniversite sanayi iş birliği protokollerinin sayısının artırılması ve öğrencilerin ilgili sanayi kuruluşlarında uygulamalı eğitim görmelerinin sağlanması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r-TR" sz="1400" dirty="0"/>
                        <a:t>Müdür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r-TR" sz="1400" dirty="0"/>
                        <a:t>Bölüm başkanları</a:t>
                      </a:r>
                    </a:p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Ocak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627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982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30D3A-2D81-3E5D-70D5-63A170995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916ED03B-3E82-C712-05DE-16B00DB76EB3}"/>
              </a:ext>
            </a:extLst>
          </p:cNvPr>
          <p:cNvSpPr>
            <a:spLocks noChangeAspect="1"/>
          </p:cNvSpPr>
          <p:nvPr/>
        </p:nvSpPr>
        <p:spPr>
          <a:xfrm>
            <a:off x="6712" y="0"/>
            <a:ext cx="1753849" cy="6858000"/>
          </a:xfrm>
          <a:prstGeom prst="rect">
            <a:avLst/>
          </a:prstGeom>
          <a:solidFill>
            <a:srgbClr val="002F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D53C1B5E-715A-044B-2750-C8146A5FE749}"/>
              </a:ext>
            </a:extLst>
          </p:cNvPr>
          <p:cNvSpPr txBox="1">
            <a:spLocks/>
          </p:cNvSpPr>
          <p:nvPr/>
        </p:nvSpPr>
        <p:spPr>
          <a:xfrm>
            <a:off x="673002" y="6107795"/>
            <a:ext cx="275717" cy="3904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b="1" dirty="0">
              <a:solidFill>
                <a:srgbClr val="00A2E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Image Guidelines">
            <a:extLst>
              <a:ext uri="{FF2B5EF4-FFF2-40B4-BE49-F238E27FC236}">
                <a16:creationId xmlns:a16="http://schemas.microsoft.com/office/drawing/2014/main" id="{9EB27E89-A5F3-4B07-0340-25ED269FCC2C}"/>
              </a:ext>
            </a:extLst>
          </p:cNvPr>
          <p:cNvSpPr txBox="1">
            <a:spLocks/>
          </p:cNvSpPr>
          <p:nvPr/>
        </p:nvSpPr>
        <p:spPr>
          <a:xfrm rot="16200000">
            <a:off x="-1656848" y="3255857"/>
            <a:ext cx="5080970" cy="4212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rgbClr val="00A2E0"/>
                </a:solidFill>
                <a:latin typeface="Arial" charset="0"/>
                <a:ea typeface="Arial" charset="0"/>
                <a:cs typeface="Arial" charset="0"/>
                <a:sym typeface="Roboto Light"/>
              </a:rPr>
              <a:t>Bolu Abant İzzet Baysal Üniversitesi</a:t>
            </a:r>
            <a:endParaRPr lang="tr-TR" sz="1200" dirty="0">
              <a:solidFill>
                <a:srgbClr val="00A2E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 Köşesi Yuvarlatılmış Dikdörtgen 8">
            <a:extLst>
              <a:ext uri="{FF2B5EF4-FFF2-40B4-BE49-F238E27FC236}">
                <a16:creationId xmlns:a16="http://schemas.microsoft.com/office/drawing/2014/main" id="{6CD57847-FD19-3AEF-E1A7-21DFA77961C7}"/>
              </a:ext>
            </a:extLst>
          </p:cNvPr>
          <p:cNvSpPr/>
          <p:nvPr/>
        </p:nvSpPr>
        <p:spPr>
          <a:xfrm flipH="1">
            <a:off x="7687078" y="6498286"/>
            <a:ext cx="4504921" cy="359713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EDDB6D19-2473-32EF-7F17-FD38A8056A7C}"/>
              </a:ext>
            </a:extLst>
          </p:cNvPr>
          <p:cNvSpPr txBox="1"/>
          <p:nvPr/>
        </p:nvSpPr>
        <p:spPr>
          <a:xfrm>
            <a:off x="2172082" y="470816"/>
            <a:ext cx="9092145" cy="1073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Ar-</a:t>
            </a:r>
            <a:r>
              <a:rPr lang="tr-TR" sz="28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Ge</a:t>
            </a:r>
            <a:r>
              <a:rPr lang="tr-TR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Gelişmeye Açık Yanlar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tr-TR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ve İyileştirme Eylem Planı </a:t>
            </a:r>
            <a:endParaRPr kumimoji="0" lang="tr-TR" sz="28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pic>
        <p:nvPicPr>
          <p:cNvPr id="12" name="Resim 11" descr="metin, yazı tipi, simge, sembol, daire içeren bir resim&#10;&#10;Açıklama otomatik olarak oluşturuldu">
            <a:extLst>
              <a:ext uri="{FF2B5EF4-FFF2-40B4-BE49-F238E27FC236}">
                <a16:creationId xmlns:a16="http://schemas.microsoft.com/office/drawing/2014/main" id="{467B0130-4C4F-1406-37C4-7A56645DA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4" y="373683"/>
            <a:ext cx="851584" cy="845768"/>
          </a:xfrm>
          <a:prstGeom prst="rect">
            <a:avLst/>
          </a:prstGeom>
        </p:spPr>
      </p:pic>
      <p:graphicFrame>
        <p:nvGraphicFramePr>
          <p:cNvPr id="3" name="Tablo 1">
            <a:extLst>
              <a:ext uri="{FF2B5EF4-FFF2-40B4-BE49-F238E27FC236}">
                <a16:creationId xmlns:a16="http://schemas.microsoft.com/office/drawing/2014/main" id="{1FDC5E6B-27DB-1CAC-7E44-F4F6A980F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486772"/>
              </p:ext>
            </p:extLst>
          </p:nvPr>
        </p:nvGraphicFramePr>
        <p:xfrm>
          <a:off x="2172082" y="1739815"/>
          <a:ext cx="9568841" cy="29851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39980">
                  <a:extLst>
                    <a:ext uri="{9D8B030D-6E8A-4147-A177-3AD203B41FA5}">
                      <a16:colId xmlns:a16="http://schemas.microsoft.com/office/drawing/2014/main" val="1175981757"/>
                    </a:ext>
                  </a:extLst>
                </a:gridCol>
                <a:gridCol w="3610530">
                  <a:extLst>
                    <a:ext uri="{9D8B030D-6E8A-4147-A177-3AD203B41FA5}">
                      <a16:colId xmlns:a16="http://schemas.microsoft.com/office/drawing/2014/main" val="2821756320"/>
                    </a:ext>
                  </a:extLst>
                </a:gridCol>
                <a:gridCol w="1792942">
                  <a:extLst>
                    <a:ext uri="{9D8B030D-6E8A-4147-A177-3AD203B41FA5}">
                      <a16:colId xmlns:a16="http://schemas.microsoft.com/office/drawing/2014/main" val="1647283812"/>
                    </a:ext>
                  </a:extLst>
                </a:gridCol>
                <a:gridCol w="1425389">
                  <a:extLst>
                    <a:ext uri="{9D8B030D-6E8A-4147-A177-3AD203B41FA5}">
                      <a16:colId xmlns:a16="http://schemas.microsoft.com/office/drawing/2014/main" val="3988862978"/>
                    </a:ext>
                  </a:extLst>
                </a:gridCol>
              </a:tblGrid>
              <a:tr h="6686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effectLst/>
                        </a:rPr>
                        <a:t>Gelişmeye Açık Yan</a:t>
                      </a: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43" marR="4794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effectLst/>
                        </a:rPr>
                        <a:t>Zayıf Yanı İyileştirmek İçin Planlanan Eylemler</a:t>
                      </a: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43" marR="4794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effectLst/>
                        </a:rPr>
                        <a:t>Sorumlular</a:t>
                      </a: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43" marR="4794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11811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effectLst/>
                        </a:rPr>
                        <a:t>Tahmini Bitiş Süresi</a:t>
                      </a: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43" marR="47943" marT="0" marB="0" anchor="ctr"/>
                </a:tc>
                <a:extLst>
                  <a:ext uri="{0D108BD9-81ED-4DB2-BD59-A6C34878D82A}">
                    <a16:rowId xmlns:a16="http://schemas.microsoft.com/office/drawing/2014/main" val="1083471468"/>
                  </a:ext>
                </a:extLst>
              </a:tr>
              <a:tr h="5284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Akademik personelin yayın performansını artırmaya yönelik eğitimlerin sayısı ve teşvik mekanizmalarının yanı sıra takdir mekanizmalarının sayısı artırılması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/>
                        <a:t>Akademik personelin kütüphane işleri daire başkanlığının vermiş olduğu </a:t>
                      </a:r>
                      <a:r>
                        <a:rPr lang="tr-TR" sz="1400" dirty="0" err="1"/>
                        <a:t>webinar’lara</a:t>
                      </a:r>
                      <a:r>
                        <a:rPr lang="tr-TR" sz="1400" dirty="0"/>
                        <a:t> öğretim elemanların katılımının sağlanması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/>
                        <a:t>Q1 yayın yapan öğretim elemanlara Takdir belgesi verilmesi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/>
                        <a:t>Bölüm başkanları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/>
                        <a:t>Müdür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Şubat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5375"/>
                  </a:ext>
                </a:extLst>
              </a:tr>
              <a:tr h="52847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r-TR" sz="1400" dirty="0"/>
                        <a:t>Laboratuvarlar için sarf malzemesi ve cihaz eksiklerinin bulunması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/>
                        <a:t>Bir kısım ihtiyaç tedarik edilmiştir.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/>
                        <a:t>Öğretim elemanlarının proje yapmaları konusunda teşvik edilmesi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/>
                        <a:t>Dış paydaşlardan hibe ve bağış desteklerinin istenmesi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/>
                        <a:t>Bölüm başkanları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/>
                        <a:t>Müdür</a:t>
                      </a:r>
                    </a:p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Mart 2028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627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473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9EBFA42-774E-8ABB-C691-E0750B6B9516}"/>
              </a:ext>
            </a:extLst>
          </p:cNvPr>
          <p:cNvSpPr>
            <a:spLocks noChangeAspect="1"/>
          </p:cNvSpPr>
          <p:nvPr/>
        </p:nvSpPr>
        <p:spPr>
          <a:xfrm>
            <a:off x="6712" y="0"/>
            <a:ext cx="1753849" cy="6858000"/>
          </a:xfrm>
          <a:prstGeom prst="rect">
            <a:avLst/>
          </a:prstGeom>
          <a:solidFill>
            <a:srgbClr val="002F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0A05FFC0-2AC4-9BE9-2BBB-9B547388D43C}"/>
              </a:ext>
            </a:extLst>
          </p:cNvPr>
          <p:cNvSpPr txBox="1">
            <a:spLocks/>
          </p:cNvSpPr>
          <p:nvPr/>
        </p:nvSpPr>
        <p:spPr>
          <a:xfrm>
            <a:off x="673002" y="6107795"/>
            <a:ext cx="275717" cy="3904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b="1" dirty="0">
              <a:solidFill>
                <a:srgbClr val="00A2E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Image Guidelines">
            <a:extLst>
              <a:ext uri="{FF2B5EF4-FFF2-40B4-BE49-F238E27FC236}">
                <a16:creationId xmlns:a16="http://schemas.microsoft.com/office/drawing/2014/main" id="{C544E2BE-86BB-6D87-D391-81DAB43A5560}"/>
              </a:ext>
            </a:extLst>
          </p:cNvPr>
          <p:cNvSpPr txBox="1">
            <a:spLocks/>
          </p:cNvSpPr>
          <p:nvPr/>
        </p:nvSpPr>
        <p:spPr>
          <a:xfrm rot="16200000">
            <a:off x="-1656848" y="3255857"/>
            <a:ext cx="5080970" cy="4212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rgbClr val="00A2E0"/>
                </a:solidFill>
                <a:latin typeface="Arial" charset="0"/>
                <a:ea typeface="Arial" charset="0"/>
                <a:cs typeface="Arial" charset="0"/>
                <a:sym typeface="Roboto Light"/>
              </a:rPr>
              <a:t>Bolu Abant İzzet Baysal Üniversitesi</a:t>
            </a:r>
            <a:endParaRPr lang="tr-TR" sz="1200" dirty="0">
              <a:solidFill>
                <a:srgbClr val="00A2E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 Köşesi Yuvarlatılmış Dikdörtgen 8">
            <a:extLst>
              <a:ext uri="{FF2B5EF4-FFF2-40B4-BE49-F238E27FC236}">
                <a16:creationId xmlns:a16="http://schemas.microsoft.com/office/drawing/2014/main" id="{F60CCF44-673F-A470-B341-C518C5A7B5B4}"/>
              </a:ext>
            </a:extLst>
          </p:cNvPr>
          <p:cNvSpPr/>
          <p:nvPr/>
        </p:nvSpPr>
        <p:spPr>
          <a:xfrm flipH="1">
            <a:off x="7687078" y="6498286"/>
            <a:ext cx="4504921" cy="359713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2" name="Resim 11" descr="metin, yazı tipi, simge, sembol, daire içeren bir resim&#10;&#10;Açıklama otomatik olarak oluşturuldu">
            <a:extLst>
              <a:ext uri="{FF2B5EF4-FFF2-40B4-BE49-F238E27FC236}">
                <a16:creationId xmlns:a16="http://schemas.microsoft.com/office/drawing/2014/main" id="{4BACBA57-58D3-0AE8-5168-CDB02D376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4" y="373683"/>
            <a:ext cx="851584" cy="845768"/>
          </a:xfrm>
          <a:prstGeom prst="rect">
            <a:avLst/>
          </a:prstGeom>
        </p:spPr>
      </p:pic>
      <p:sp>
        <p:nvSpPr>
          <p:cNvPr id="33" name="TextBox 2">
            <a:extLst>
              <a:ext uri="{FF2B5EF4-FFF2-40B4-BE49-F238E27FC236}">
                <a16:creationId xmlns:a16="http://schemas.microsoft.com/office/drawing/2014/main" id="{D2F46E95-1000-8DEC-3EDC-62C2E0632FEA}"/>
              </a:ext>
            </a:extLst>
          </p:cNvPr>
          <p:cNvSpPr txBox="1"/>
          <p:nvPr/>
        </p:nvSpPr>
        <p:spPr>
          <a:xfrm>
            <a:off x="2426851" y="590214"/>
            <a:ext cx="8556223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5400" spc="-224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Sunum Planı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Roboto Light"/>
            </a:endParaRPr>
          </a:p>
        </p:txBody>
      </p:sp>
      <p:graphicFrame>
        <p:nvGraphicFramePr>
          <p:cNvPr id="2" name="İçerik Yer Tutucusu 2">
            <a:extLst>
              <a:ext uri="{FF2B5EF4-FFF2-40B4-BE49-F238E27FC236}">
                <a16:creationId xmlns:a16="http://schemas.microsoft.com/office/drawing/2014/main" id="{2605246A-3E10-46DD-8B40-5914A26467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926210"/>
              </p:ext>
            </p:extLst>
          </p:nvPr>
        </p:nvGraphicFramePr>
        <p:xfrm>
          <a:off x="2345176" y="1883038"/>
          <a:ext cx="6515947" cy="375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3072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5937A-F3AB-32AC-74C5-ACE3DC1BF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09E5B96E-A7E4-DD56-F405-F84570D4CC17}"/>
              </a:ext>
            </a:extLst>
          </p:cNvPr>
          <p:cNvSpPr>
            <a:spLocks noChangeAspect="1"/>
          </p:cNvSpPr>
          <p:nvPr/>
        </p:nvSpPr>
        <p:spPr>
          <a:xfrm>
            <a:off x="6712" y="0"/>
            <a:ext cx="1753849" cy="6858000"/>
          </a:xfrm>
          <a:prstGeom prst="rect">
            <a:avLst/>
          </a:prstGeom>
          <a:solidFill>
            <a:srgbClr val="002F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EE4CB496-A8B9-1F14-BD36-CFF6C0B24E60}"/>
              </a:ext>
            </a:extLst>
          </p:cNvPr>
          <p:cNvSpPr txBox="1">
            <a:spLocks/>
          </p:cNvSpPr>
          <p:nvPr/>
        </p:nvSpPr>
        <p:spPr>
          <a:xfrm>
            <a:off x="673002" y="6107795"/>
            <a:ext cx="275717" cy="3904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b="1" dirty="0">
              <a:solidFill>
                <a:srgbClr val="00A2E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Image Guidelines">
            <a:extLst>
              <a:ext uri="{FF2B5EF4-FFF2-40B4-BE49-F238E27FC236}">
                <a16:creationId xmlns:a16="http://schemas.microsoft.com/office/drawing/2014/main" id="{797E7A9F-5A65-DB30-D37A-3727318806EB}"/>
              </a:ext>
            </a:extLst>
          </p:cNvPr>
          <p:cNvSpPr txBox="1">
            <a:spLocks/>
          </p:cNvSpPr>
          <p:nvPr/>
        </p:nvSpPr>
        <p:spPr>
          <a:xfrm rot="16200000">
            <a:off x="-1656848" y="3255857"/>
            <a:ext cx="5080970" cy="4212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rgbClr val="00A2E0"/>
                </a:solidFill>
                <a:latin typeface="Arial" charset="0"/>
                <a:ea typeface="Arial" charset="0"/>
                <a:cs typeface="Arial" charset="0"/>
                <a:sym typeface="Roboto Light"/>
              </a:rPr>
              <a:t>Bolu Abant İzzet Baysal Üniversitesi</a:t>
            </a:r>
            <a:endParaRPr lang="tr-TR" sz="1200" dirty="0">
              <a:solidFill>
                <a:srgbClr val="00A2E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 Köşesi Yuvarlatılmış Dikdörtgen 8">
            <a:extLst>
              <a:ext uri="{FF2B5EF4-FFF2-40B4-BE49-F238E27FC236}">
                <a16:creationId xmlns:a16="http://schemas.microsoft.com/office/drawing/2014/main" id="{3D0B5911-86C8-6560-8DB9-57218EB7E360}"/>
              </a:ext>
            </a:extLst>
          </p:cNvPr>
          <p:cNvSpPr/>
          <p:nvPr/>
        </p:nvSpPr>
        <p:spPr>
          <a:xfrm flipH="1">
            <a:off x="7687078" y="6498286"/>
            <a:ext cx="4504921" cy="359713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AA353231-7DA6-BAF5-8E75-C26C70D0076A}"/>
              </a:ext>
            </a:extLst>
          </p:cNvPr>
          <p:cNvSpPr txBox="1"/>
          <p:nvPr/>
        </p:nvSpPr>
        <p:spPr>
          <a:xfrm>
            <a:off x="2410429" y="470816"/>
            <a:ext cx="9092145" cy="1073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Toplumsal Katkı Gelişmeye Açık Yanlar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tr-TR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ve İyileştirme Eylem Planı </a:t>
            </a:r>
            <a:endParaRPr kumimoji="0" lang="tr-TR" sz="28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pic>
        <p:nvPicPr>
          <p:cNvPr id="12" name="Resim 11" descr="metin, yazı tipi, simge, sembol, daire içeren bir resim&#10;&#10;Açıklama otomatik olarak oluşturuldu">
            <a:extLst>
              <a:ext uri="{FF2B5EF4-FFF2-40B4-BE49-F238E27FC236}">
                <a16:creationId xmlns:a16="http://schemas.microsoft.com/office/drawing/2014/main" id="{8D9401B4-33CC-E83E-1796-53D7C9B31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4" y="373683"/>
            <a:ext cx="851584" cy="845768"/>
          </a:xfrm>
          <a:prstGeom prst="rect">
            <a:avLst/>
          </a:prstGeom>
        </p:spPr>
      </p:pic>
      <p:graphicFrame>
        <p:nvGraphicFramePr>
          <p:cNvPr id="3" name="Tablo 1">
            <a:extLst>
              <a:ext uri="{FF2B5EF4-FFF2-40B4-BE49-F238E27FC236}">
                <a16:creationId xmlns:a16="http://schemas.microsoft.com/office/drawing/2014/main" id="{F165902B-8637-8C09-FF13-94D8FF352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921711"/>
              </p:ext>
            </p:extLst>
          </p:nvPr>
        </p:nvGraphicFramePr>
        <p:xfrm>
          <a:off x="2172082" y="1739815"/>
          <a:ext cx="9568841" cy="140015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39980">
                  <a:extLst>
                    <a:ext uri="{9D8B030D-6E8A-4147-A177-3AD203B41FA5}">
                      <a16:colId xmlns:a16="http://schemas.microsoft.com/office/drawing/2014/main" val="1175981757"/>
                    </a:ext>
                  </a:extLst>
                </a:gridCol>
                <a:gridCol w="3610530">
                  <a:extLst>
                    <a:ext uri="{9D8B030D-6E8A-4147-A177-3AD203B41FA5}">
                      <a16:colId xmlns:a16="http://schemas.microsoft.com/office/drawing/2014/main" val="2821756320"/>
                    </a:ext>
                  </a:extLst>
                </a:gridCol>
                <a:gridCol w="1792942">
                  <a:extLst>
                    <a:ext uri="{9D8B030D-6E8A-4147-A177-3AD203B41FA5}">
                      <a16:colId xmlns:a16="http://schemas.microsoft.com/office/drawing/2014/main" val="1647283812"/>
                    </a:ext>
                  </a:extLst>
                </a:gridCol>
                <a:gridCol w="1425389">
                  <a:extLst>
                    <a:ext uri="{9D8B030D-6E8A-4147-A177-3AD203B41FA5}">
                      <a16:colId xmlns:a16="http://schemas.microsoft.com/office/drawing/2014/main" val="3988862978"/>
                    </a:ext>
                  </a:extLst>
                </a:gridCol>
              </a:tblGrid>
              <a:tr h="6686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effectLst/>
                        </a:rPr>
                        <a:t>Gelişmeye Açık Yan</a:t>
                      </a: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43" marR="4794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effectLst/>
                        </a:rPr>
                        <a:t>Zayıf Yanı İyileştirmek İçin Planlanan Eylemler</a:t>
                      </a: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43" marR="4794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effectLst/>
                        </a:rPr>
                        <a:t>Sorumlular</a:t>
                      </a: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43" marR="47943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marR="11811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effectLst/>
                        </a:rPr>
                        <a:t>Tahmini Bitiş Süresi</a:t>
                      </a:r>
                      <a:endParaRPr lang="tr-TR" sz="16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943" marR="47943" marT="0" marB="0" anchor="ctr"/>
                </a:tc>
                <a:extLst>
                  <a:ext uri="{0D108BD9-81ED-4DB2-BD59-A6C34878D82A}">
                    <a16:rowId xmlns:a16="http://schemas.microsoft.com/office/drawing/2014/main" val="1083471468"/>
                  </a:ext>
                </a:extLst>
              </a:tr>
              <a:tr h="528478">
                <a:tc>
                  <a:txBody>
                    <a:bodyPr/>
                    <a:lstStyle/>
                    <a:p>
                      <a:pPr algn="l"/>
                      <a:r>
                        <a:rPr lang="tr-TR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MYO’nun</a:t>
                      </a:r>
                      <a:r>
                        <a:rPr lang="tr-T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Toplumsal katkı faaliyet sayısının artırılması</a:t>
                      </a:r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/>
                        <a:t>İlk olarak Ormancılık bölümünde açılmış olan Gönüllülük çalışmaları dersinin diğer bölümlerde de açılmasının sağlanması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/>
                        <a:t>Bölüm başkanları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tr-TR" sz="1400" dirty="0"/>
                        <a:t>Öğrenci işleri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/>
                        <a:t>Mart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5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425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F50D2-F12E-41F0-FC41-A017D5FCB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64EF5FE2-E67A-6CC7-B2DF-1B00C6D76611}"/>
              </a:ext>
            </a:extLst>
          </p:cNvPr>
          <p:cNvSpPr>
            <a:spLocks noChangeAspect="1"/>
          </p:cNvSpPr>
          <p:nvPr/>
        </p:nvSpPr>
        <p:spPr>
          <a:xfrm>
            <a:off x="6712" y="0"/>
            <a:ext cx="1753849" cy="6858000"/>
          </a:xfrm>
          <a:prstGeom prst="rect">
            <a:avLst/>
          </a:prstGeom>
          <a:solidFill>
            <a:srgbClr val="002F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327F5DC9-EFD1-679F-F82F-872F5B901ED6}"/>
              </a:ext>
            </a:extLst>
          </p:cNvPr>
          <p:cNvSpPr txBox="1">
            <a:spLocks/>
          </p:cNvSpPr>
          <p:nvPr/>
        </p:nvSpPr>
        <p:spPr>
          <a:xfrm>
            <a:off x="673002" y="6107795"/>
            <a:ext cx="275717" cy="3904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b="1" dirty="0">
              <a:solidFill>
                <a:srgbClr val="00A2E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Image Guidelines">
            <a:extLst>
              <a:ext uri="{FF2B5EF4-FFF2-40B4-BE49-F238E27FC236}">
                <a16:creationId xmlns:a16="http://schemas.microsoft.com/office/drawing/2014/main" id="{ED01A57F-04B6-21EE-71C8-948255D12338}"/>
              </a:ext>
            </a:extLst>
          </p:cNvPr>
          <p:cNvSpPr txBox="1">
            <a:spLocks/>
          </p:cNvSpPr>
          <p:nvPr/>
        </p:nvSpPr>
        <p:spPr>
          <a:xfrm rot="16200000">
            <a:off x="-1656848" y="3255857"/>
            <a:ext cx="5080970" cy="4212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rgbClr val="00A2E0"/>
                </a:solidFill>
                <a:latin typeface="Arial" charset="0"/>
                <a:ea typeface="Arial" charset="0"/>
                <a:cs typeface="Arial" charset="0"/>
                <a:sym typeface="Roboto Light"/>
              </a:rPr>
              <a:t>Bolu Abant İzzet Baysal Üniversitesi</a:t>
            </a:r>
            <a:endParaRPr lang="tr-TR" sz="1200" dirty="0">
              <a:solidFill>
                <a:srgbClr val="00A2E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 Köşesi Yuvarlatılmış Dikdörtgen 8">
            <a:extLst>
              <a:ext uri="{FF2B5EF4-FFF2-40B4-BE49-F238E27FC236}">
                <a16:creationId xmlns:a16="http://schemas.microsoft.com/office/drawing/2014/main" id="{28B98CA3-F87A-953B-D3A7-CD328CA017D0}"/>
              </a:ext>
            </a:extLst>
          </p:cNvPr>
          <p:cNvSpPr/>
          <p:nvPr/>
        </p:nvSpPr>
        <p:spPr>
          <a:xfrm flipH="1">
            <a:off x="7687078" y="6498286"/>
            <a:ext cx="4504921" cy="359713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281B1C2E-BE87-F5B7-5452-634D9031B64E}"/>
              </a:ext>
            </a:extLst>
          </p:cNvPr>
          <p:cNvSpPr txBox="1"/>
          <p:nvPr/>
        </p:nvSpPr>
        <p:spPr>
          <a:xfrm>
            <a:off x="2332009" y="796567"/>
            <a:ext cx="9092145" cy="6090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YAŞADIĞINIZ SORUNLAR VE İYİLEŞTİRME ÖNERİLERİNİZ</a:t>
            </a:r>
            <a:endParaRPr kumimoji="0" lang="tr-TR" sz="2800" b="1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pic>
        <p:nvPicPr>
          <p:cNvPr id="12" name="Resim 11" descr="metin, yazı tipi, simge, sembol, daire içeren bir resim&#10;&#10;Açıklama otomatik olarak oluşturuldu">
            <a:extLst>
              <a:ext uri="{FF2B5EF4-FFF2-40B4-BE49-F238E27FC236}">
                <a16:creationId xmlns:a16="http://schemas.microsoft.com/office/drawing/2014/main" id="{AB190FAC-6B07-7FF3-E2AA-F349A7BCD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4" y="373683"/>
            <a:ext cx="851584" cy="845768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B01E4605-3261-FDAE-AA52-A634ADAAC89D}"/>
              </a:ext>
            </a:extLst>
          </p:cNvPr>
          <p:cNvGraphicFramePr>
            <a:graphicFrameLocks noGrp="1"/>
          </p:cNvGraphicFramePr>
          <p:nvPr/>
        </p:nvGraphicFramePr>
        <p:xfrm>
          <a:off x="2272950" y="1601001"/>
          <a:ext cx="9505965" cy="33973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95736">
                  <a:extLst>
                    <a:ext uri="{9D8B030D-6E8A-4147-A177-3AD203B41FA5}">
                      <a16:colId xmlns:a16="http://schemas.microsoft.com/office/drawing/2014/main" val="587363392"/>
                    </a:ext>
                  </a:extLst>
                </a:gridCol>
                <a:gridCol w="5310229">
                  <a:extLst>
                    <a:ext uri="{9D8B030D-6E8A-4147-A177-3AD203B41FA5}">
                      <a16:colId xmlns:a16="http://schemas.microsoft.com/office/drawing/2014/main" val="2103044330"/>
                    </a:ext>
                  </a:extLst>
                </a:gridCol>
              </a:tblGrid>
              <a:tr h="4009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Sorun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Öneri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988315"/>
                  </a:ext>
                </a:extLst>
              </a:tr>
              <a:tr h="400919">
                <a:tc>
                  <a:txBody>
                    <a:bodyPr/>
                    <a:lstStyle/>
                    <a:p>
                      <a:r>
                        <a:rPr lang="tr-TR" dirty="0"/>
                        <a:t>Öğrencilerden ’’kampüs imkanlarından faydalanamıyoruz’’ şeklinde şikayetlerin çok sık alınması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Kampüste etkinlik yapıldığında ilçelerdeki </a:t>
                      </a:r>
                      <a:r>
                        <a:rPr lang="tr-TR" dirty="0" err="1"/>
                        <a:t>MYO’lara</a:t>
                      </a:r>
                      <a:r>
                        <a:rPr lang="tr-TR" dirty="0"/>
                        <a:t> öğrenci için servis tahsis edilmesi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717262"/>
                  </a:ext>
                </a:extLst>
              </a:tr>
              <a:tr h="400919">
                <a:tc>
                  <a:txBody>
                    <a:bodyPr/>
                    <a:lstStyle/>
                    <a:p>
                      <a:r>
                        <a:rPr lang="tr-TR" dirty="0"/>
                        <a:t>Teknik gezilere araç verilmemesi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Her bölüme Teknik Gezi kotası verilerek planlamanın yapılması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045825"/>
                  </a:ext>
                </a:extLst>
              </a:tr>
              <a:tr h="400919">
                <a:tc>
                  <a:txBody>
                    <a:bodyPr/>
                    <a:lstStyle/>
                    <a:p>
                      <a:r>
                        <a:rPr lang="tr-TR" dirty="0"/>
                        <a:t>BAP projelerine destek alınamaması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MYO </a:t>
                      </a:r>
                      <a:r>
                        <a:rPr lang="tr-TR" dirty="0" err="1"/>
                        <a:t>lara</a:t>
                      </a:r>
                      <a:r>
                        <a:rPr lang="tr-TR" dirty="0"/>
                        <a:t> ayrı bir kota verilebilir.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731142"/>
                  </a:ext>
                </a:extLst>
              </a:tr>
              <a:tr h="400919">
                <a:tc>
                  <a:txBody>
                    <a:bodyPr/>
                    <a:lstStyle/>
                    <a:p>
                      <a:r>
                        <a:rPr lang="tr-TR" dirty="0"/>
                        <a:t>Hayvan Denemeleri çalışmalarında etik kurul izni alınmasında yaşanan zorluklar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Okulumuzda bulunan Araştırma Kümesinin Deney Hayvanları Ünitesi olarak değerlendirilmesi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114652"/>
                  </a:ext>
                </a:extLst>
              </a:tr>
              <a:tr h="400919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3555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044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A9EBFA42-774E-8ABB-C691-E0750B6B9516}"/>
              </a:ext>
            </a:extLst>
          </p:cNvPr>
          <p:cNvSpPr>
            <a:spLocks noChangeAspect="1"/>
          </p:cNvSpPr>
          <p:nvPr/>
        </p:nvSpPr>
        <p:spPr>
          <a:xfrm>
            <a:off x="6712" y="0"/>
            <a:ext cx="1753849" cy="6858000"/>
          </a:xfrm>
          <a:prstGeom prst="rect">
            <a:avLst/>
          </a:prstGeom>
          <a:solidFill>
            <a:srgbClr val="002F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0A05FFC0-2AC4-9BE9-2BBB-9B547388D43C}"/>
              </a:ext>
            </a:extLst>
          </p:cNvPr>
          <p:cNvSpPr txBox="1">
            <a:spLocks/>
          </p:cNvSpPr>
          <p:nvPr/>
        </p:nvSpPr>
        <p:spPr>
          <a:xfrm>
            <a:off x="673002" y="6107795"/>
            <a:ext cx="275717" cy="39049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b="1" dirty="0">
              <a:solidFill>
                <a:srgbClr val="00A2E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Image Guidelines">
            <a:extLst>
              <a:ext uri="{FF2B5EF4-FFF2-40B4-BE49-F238E27FC236}">
                <a16:creationId xmlns:a16="http://schemas.microsoft.com/office/drawing/2014/main" id="{C544E2BE-86BB-6D87-D391-81DAB43A5560}"/>
              </a:ext>
            </a:extLst>
          </p:cNvPr>
          <p:cNvSpPr txBox="1">
            <a:spLocks/>
          </p:cNvSpPr>
          <p:nvPr/>
        </p:nvSpPr>
        <p:spPr>
          <a:xfrm rot="16200000">
            <a:off x="-1656848" y="3255857"/>
            <a:ext cx="5080970" cy="4212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rgbClr val="00A2E0"/>
                </a:solidFill>
                <a:latin typeface="Arial" charset="0"/>
                <a:ea typeface="Arial" charset="0"/>
                <a:cs typeface="Arial" charset="0"/>
                <a:sym typeface="Roboto Light"/>
              </a:rPr>
              <a:t>Bolu Abant İzzet Baysal Üniversitesi</a:t>
            </a:r>
            <a:endParaRPr lang="tr-TR" sz="1200" dirty="0">
              <a:solidFill>
                <a:srgbClr val="00A2E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 Köşesi Yuvarlatılmış Dikdörtgen 8">
            <a:extLst>
              <a:ext uri="{FF2B5EF4-FFF2-40B4-BE49-F238E27FC236}">
                <a16:creationId xmlns:a16="http://schemas.microsoft.com/office/drawing/2014/main" id="{F60CCF44-673F-A470-B341-C518C5A7B5B4}"/>
              </a:ext>
            </a:extLst>
          </p:cNvPr>
          <p:cNvSpPr/>
          <p:nvPr/>
        </p:nvSpPr>
        <p:spPr>
          <a:xfrm flipH="1">
            <a:off x="7687078" y="6498286"/>
            <a:ext cx="4504921" cy="359713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88D687F2-81CB-1562-87E5-CFD589848622}"/>
              </a:ext>
            </a:extLst>
          </p:cNvPr>
          <p:cNvSpPr txBox="1"/>
          <p:nvPr/>
        </p:nvSpPr>
        <p:spPr>
          <a:xfrm>
            <a:off x="2474716" y="2886720"/>
            <a:ext cx="9092145" cy="975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5400" spc="-224" dirty="0">
                <a:solidFill>
                  <a:srgbClr val="23114E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Teşekkürler. </a:t>
            </a:r>
          </a:p>
        </p:txBody>
      </p:sp>
      <p:pic>
        <p:nvPicPr>
          <p:cNvPr id="12" name="Resim 11" descr="metin, yazı tipi, simge, sembol, daire içeren bir resim&#10;&#10;Açıklama otomatik olarak oluşturuldu">
            <a:extLst>
              <a:ext uri="{FF2B5EF4-FFF2-40B4-BE49-F238E27FC236}">
                <a16:creationId xmlns:a16="http://schemas.microsoft.com/office/drawing/2014/main" id="{4BACBA57-58D3-0AE8-5168-CDB02D376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4" y="373683"/>
            <a:ext cx="851584" cy="8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7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41407E9-6C85-A727-EC84-6C5339064F8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494" y="170472"/>
            <a:ext cx="874616" cy="868680"/>
          </a:xfrm>
          <a:prstGeom prst="rect">
            <a:avLst/>
          </a:prstGeom>
        </p:spPr>
      </p:pic>
      <p:sp>
        <p:nvSpPr>
          <p:cNvPr id="9" name="Başlık 8">
            <a:extLst>
              <a:ext uri="{FF2B5EF4-FFF2-40B4-BE49-F238E27FC236}">
                <a16:creationId xmlns:a16="http://schemas.microsoft.com/office/drawing/2014/main" id="{B5A6A942-31C7-A3EB-482D-8D6E6572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835" y="1116841"/>
            <a:ext cx="2795136" cy="711986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002060"/>
                </a:solidFill>
              </a:rPr>
              <a:t>Öğrenci Sayısı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CCD9DDA8-2CBE-BEC6-8513-3A622C8036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25" y="2108170"/>
            <a:ext cx="2940170" cy="2940170"/>
          </a:xfrm>
          <a:prstGeom prst="rect">
            <a:avLst/>
          </a:prstGeom>
        </p:spPr>
      </p:pic>
      <p:sp>
        <p:nvSpPr>
          <p:cNvPr id="20" name="Dikdörtgen 19">
            <a:extLst>
              <a:ext uri="{FF2B5EF4-FFF2-40B4-BE49-F238E27FC236}">
                <a16:creationId xmlns:a16="http://schemas.microsoft.com/office/drawing/2014/main" id="{BACA851F-A038-C075-0561-96CEDEC2FFE7}"/>
              </a:ext>
            </a:extLst>
          </p:cNvPr>
          <p:cNvSpPr/>
          <p:nvPr/>
        </p:nvSpPr>
        <p:spPr>
          <a:xfrm>
            <a:off x="2702115" y="5450603"/>
            <a:ext cx="1133856" cy="2743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307</a:t>
            </a:r>
          </a:p>
        </p:txBody>
      </p:sp>
      <p:pic>
        <p:nvPicPr>
          <p:cNvPr id="31" name="İçerik Yer Tutucusu 30">
            <a:extLst>
              <a:ext uri="{FF2B5EF4-FFF2-40B4-BE49-F238E27FC236}">
                <a16:creationId xmlns:a16="http://schemas.microsoft.com/office/drawing/2014/main" id="{BABE6BC3-6BDE-7D26-21FC-5A48DF413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67" y="2172248"/>
            <a:ext cx="1377726" cy="2793725"/>
          </a:xfrm>
        </p:spPr>
      </p:pic>
      <p:sp>
        <p:nvSpPr>
          <p:cNvPr id="1027" name="Dikdörtgen 1026">
            <a:extLst>
              <a:ext uri="{FF2B5EF4-FFF2-40B4-BE49-F238E27FC236}">
                <a16:creationId xmlns:a16="http://schemas.microsoft.com/office/drawing/2014/main" id="{F9263EA4-3160-1FFB-666D-1D1152D8C67A}"/>
              </a:ext>
            </a:extLst>
          </p:cNvPr>
          <p:cNvSpPr/>
          <p:nvPr/>
        </p:nvSpPr>
        <p:spPr>
          <a:xfrm>
            <a:off x="1336178" y="5450603"/>
            <a:ext cx="1133856" cy="2743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308</a:t>
            </a:r>
          </a:p>
        </p:txBody>
      </p:sp>
      <p:sp>
        <p:nvSpPr>
          <p:cNvPr id="1029" name="Başlık 8">
            <a:extLst>
              <a:ext uri="{FF2B5EF4-FFF2-40B4-BE49-F238E27FC236}">
                <a16:creationId xmlns:a16="http://schemas.microsoft.com/office/drawing/2014/main" id="{6276F408-C59F-5B6F-245E-4C8858F30E8A}"/>
              </a:ext>
            </a:extLst>
          </p:cNvPr>
          <p:cNvSpPr txBox="1">
            <a:spLocks/>
          </p:cNvSpPr>
          <p:nvPr/>
        </p:nvSpPr>
        <p:spPr>
          <a:xfrm>
            <a:off x="4683564" y="993921"/>
            <a:ext cx="3119985" cy="7119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>
                <a:solidFill>
                  <a:srgbClr val="002060"/>
                </a:solidFill>
              </a:rPr>
              <a:t>Akademik Personel</a:t>
            </a:r>
          </a:p>
        </p:txBody>
      </p:sp>
      <p:pic>
        <p:nvPicPr>
          <p:cNvPr id="1033" name="Resim 1032">
            <a:extLst>
              <a:ext uri="{FF2B5EF4-FFF2-40B4-BE49-F238E27FC236}">
                <a16:creationId xmlns:a16="http://schemas.microsoft.com/office/drawing/2014/main" id="{1A7794F6-0EB1-59C6-E300-864FDB1627B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52" y="2181392"/>
            <a:ext cx="1432948" cy="2793725"/>
          </a:xfrm>
          <a:prstGeom prst="rect">
            <a:avLst/>
          </a:prstGeom>
        </p:spPr>
      </p:pic>
      <p:sp>
        <p:nvSpPr>
          <p:cNvPr id="1035" name="Dikdörtgen 1034">
            <a:extLst>
              <a:ext uri="{FF2B5EF4-FFF2-40B4-BE49-F238E27FC236}">
                <a16:creationId xmlns:a16="http://schemas.microsoft.com/office/drawing/2014/main" id="{F2DA5CC4-8D09-3C2A-D190-8CE589C20079}"/>
              </a:ext>
            </a:extLst>
          </p:cNvPr>
          <p:cNvSpPr/>
          <p:nvPr/>
        </p:nvSpPr>
        <p:spPr>
          <a:xfrm>
            <a:off x="4927011" y="5453762"/>
            <a:ext cx="1133856" cy="2743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12</a:t>
            </a:r>
          </a:p>
        </p:txBody>
      </p:sp>
      <p:sp>
        <p:nvSpPr>
          <p:cNvPr id="1036" name="Dikdörtgen 1035">
            <a:extLst>
              <a:ext uri="{FF2B5EF4-FFF2-40B4-BE49-F238E27FC236}">
                <a16:creationId xmlns:a16="http://schemas.microsoft.com/office/drawing/2014/main" id="{6EA9FA38-8835-8FAD-09F0-CF353F8AFBC1}"/>
              </a:ext>
            </a:extLst>
          </p:cNvPr>
          <p:cNvSpPr/>
          <p:nvPr/>
        </p:nvSpPr>
        <p:spPr>
          <a:xfrm>
            <a:off x="6350746" y="5450603"/>
            <a:ext cx="1133856" cy="2743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12</a:t>
            </a:r>
          </a:p>
        </p:txBody>
      </p:sp>
      <p:sp>
        <p:nvSpPr>
          <p:cNvPr id="1037" name="Başlık 8">
            <a:extLst>
              <a:ext uri="{FF2B5EF4-FFF2-40B4-BE49-F238E27FC236}">
                <a16:creationId xmlns:a16="http://schemas.microsoft.com/office/drawing/2014/main" id="{3D94D211-8074-E74C-7F5D-A6BC1C65FF13}"/>
              </a:ext>
            </a:extLst>
          </p:cNvPr>
          <p:cNvSpPr txBox="1">
            <a:spLocks/>
          </p:cNvSpPr>
          <p:nvPr/>
        </p:nvSpPr>
        <p:spPr>
          <a:xfrm>
            <a:off x="8184858" y="993921"/>
            <a:ext cx="3119985" cy="7119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>
                <a:solidFill>
                  <a:srgbClr val="002060"/>
                </a:solidFill>
              </a:rPr>
              <a:t>İdari Personel</a:t>
            </a:r>
          </a:p>
        </p:txBody>
      </p:sp>
      <p:pic>
        <p:nvPicPr>
          <p:cNvPr id="1044" name="Resim 1043">
            <a:extLst>
              <a:ext uri="{FF2B5EF4-FFF2-40B4-BE49-F238E27FC236}">
                <a16:creationId xmlns:a16="http://schemas.microsoft.com/office/drawing/2014/main" id="{155A75F9-5404-F11A-2A52-3D579D3EF48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441" y="2065902"/>
            <a:ext cx="963775" cy="2900071"/>
          </a:xfrm>
          <a:prstGeom prst="rect">
            <a:avLst/>
          </a:prstGeom>
        </p:spPr>
      </p:pic>
      <p:pic>
        <p:nvPicPr>
          <p:cNvPr id="1046" name="Resim 1045">
            <a:extLst>
              <a:ext uri="{FF2B5EF4-FFF2-40B4-BE49-F238E27FC236}">
                <a16:creationId xmlns:a16="http://schemas.microsoft.com/office/drawing/2014/main" id="{54906106-DDDB-758E-F504-43FA66603E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80" y="2123983"/>
            <a:ext cx="1432948" cy="2908544"/>
          </a:xfrm>
          <a:prstGeom prst="rect">
            <a:avLst/>
          </a:prstGeom>
        </p:spPr>
      </p:pic>
      <p:sp>
        <p:nvSpPr>
          <p:cNvPr id="1047" name="Dikdörtgen 1046">
            <a:extLst>
              <a:ext uri="{FF2B5EF4-FFF2-40B4-BE49-F238E27FC236}">
                <a16:creationId xmlns:a16="http://schemas.microsoft.com/office/drawing/2014/main" id="{EC650974-C34F-60DF-9984-786D0B18CDD5}"/>
              </a:ext>
            </a:extLst>
          </p:cNvPr>
          <p:cNvSpPr/>
          <p:nvPr/>
        </p:nvSpPr>
        <p:spPr>
          <a:xfrm>
            <a:off x="8543126" y="5450603"/>
            <a:ext cx="1133856" cy="2743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</a:t>
            </a:r>
          </a:p>
        </p:txBody>
      </p:sp>
      <p:sp>
        <p:nvSpPr>
          <p:cNvPr id="1048" name="Dikdörtgen 1047">
            <a:extLst>
              <a:ext uri="{FF2B5EF4-FFF2-40B4-BE49-F238E27FC236}">
                <a16:creationId xmlns:a16="http://schemas.microsoft.com/office/drawing/2014/main" id="{2E44C529-2319-3B0F-83E2-778147075D53}"/>
              </a:ext>
            </a:extLst>
          </p:cNvPr>
          <p:cNvSpPr/>
          <p:nvPr/>
        </p:nvSpPr>
        <p:spPr>
          <a:xfrm>
            <a:off x="9908441" y="5450603"/>
            <a:ext cx="1133856" cy="27432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9730CAC1-39BE-5825-2C4C-226ED80A6D95}"/>
              </a:ext>
            </a:extLst>
          </p:cNvPr>
          <p:cNvSpPr/>
          <p:nvPr/>
        </p:nvSpPr>
        <p:spPr>
          <a:xfrm>
            <a:off x="2026174" y="5990026"/>
            <a:ext cx="1133856" cy="274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615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0E5623A2-F073-5623-F971-D7E623B437DB}"/>
              </a:ext>
            </a:extLst>
          </p:cNvPr>
          <p:cNvSpPr/>
          <p:nvPr/>
        </p:nvSpPr>
        <p:spPr>
          <a:xfrm>
            <a:off x="5615874" y="5990026"/>
            <a:ext cx="1133856" cy="274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24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CB5171C0-DA8E-BF22-8C15-1A8D7BD4BEB6}"/>
              </a:ext>
            </a:extLst>
          </p:cNvPr>
          <p:cNvSpPr/>
          <p:nvPr/>
        </p:nvSpPr>
        <p:spPr>
          <a:xfrm>
            <a:off x="9259600" y="5990026"/>
            <a:ext cx="1133856" cy="274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3013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0C5EA-389B-D26A-D2B1-9B7B36B2B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B975FD8-5EEA-A8E9-F982-B3D8C14E07B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92" y="125241"/>
            <a:ext cx="874616" cy="868680"/>
          </a:xfrm>
          <a:prstGeom prst="rect">
            <a:avLst/>
          </a:prstGeom>
        </p:spPr>
      </p:pic>
      <p:sp>
        <p:nvSpPr>
          <p:cNvPr id="1029" name="Başlık 8">
            <a:extLst>
              <a:ext uri="{FF2B5EF4-FFF2-40B4-BE49-F238E27FC236}">
                <a16:creationId xmlns:a16="http://schemas.microsoft.com/office/drawing/2014/main" id="{97EF5A87-FCAA-20CF-698D-A475A2AEB1CB}"/>
              </a:ext>
            </a:extLst>
          </p:cNvPr>
          <p:cNvSpPr txBox="1">
            <a:spLocks/>
          </p:cNvSpPr>
          <p:nvPr/>
        </p:nvSpPr>
        <p:spPr>
          <a:xfrm>
            <a:off x="1102164" y="993921"/>
            <a:ext cx="10127811" cy="7119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3200" b="1" dirty="0">
                <a:solidFill>
                  <a:srgbClr val="002060"/>
                </a:solidFill>
              </a:rPr>
              <a:t>Öğretim Elemanı Başına Düşen Öğrenci Sayısı</a:t>
            </a:r>
          </a:p>
        </p:txBody>
      </p:sp>
      <p:graphicFrame>
        <p:nvGraphicFramePr>
          <p:cNvPr id="12" name="Grafik 11">
            <a:extLst>
              <a:ext uri="{FF2B5EF4-FFF2-40B4-BE49-F238E27FC236}">
                <a16:creationId xmlns:a16="http://schemas.microsoft.com/office/drawing/2014/main" id="{D03B56D2-9AE3-53F3-6B35-A410B0A3A2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953254"/>
              </p:ext>
            </p:extLst>
          </p:nvPr>
        </p:nvGraphicFramePr>
        <p:xfrm>
          <a:off x="2080866" y="1994338"/>
          <a:ext cx="8030268" cy="4217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049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C443C9-101D-855E-DF95-C1AF15725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676" y="737291"/>
            <a:ext cx="4480420" cy="1325563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002060"/>
                </a:solidFill>
              </a:rPr>
              <a:t>Yayın Performansı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A5E134A2-9950-FBA8-C5F5-E3D5A445D7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881707"/>
              </p:ext>
            </p:extLst>
          </p:nvPr>
        </p:nvGraphicFramePr>
        <p:xfrm>
          <a:off x="1190625" y="2190751"/>
          <a:ext cx="8991601" cy="371007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821057">
                  <a:extLst>
                    <a:ext uri="{9D8B030D-6E8A-4147-A177-3AD203B41FA5}">
                      <a16:colId xmlns:a16="http://schemas.microsoft.com/office/drawing/2014/main" val="1517600587"/>
                    </a:ext>
                  </a:extLst>
                </a:gridCol>
                <a:gridCol w="792636">
                  <a:extLst>
                    <a:ext uri="{9D8B030D-6E8A-4147-A177-3AD203B41FA5}">
                      <a16:colId xmlns:a16="http://schemas.microsoft.com/office/drawing/2014/main" val="3549185433"/>
                    </a:ext>
                  </a:extLst>
                </a:gridCol>
                <a:gridCol w="792636">
                  <a:extLst>
                    <a:ext uri="{9D8B030D-6E8A-4147-A177-3AD203B41FA5}">
                      <a16:colId xmlns:a16="http://schemas.microsoft.com/office/drawing/2014/main" val="3162283437"/>
                    </a:ext>
                  </a:extLst>
                </a:gridCol>
                <a:gridCol w="792636">
                  <a:extLst>
                    <a:ext uri="{9D8B030D-6E8A-4147-A177-3AD203B41FA5}">
                      <a16:colId xmlns:a16="http://schemas.microsoft.com/office/drawing/2014/main" val="883282549"/>
                    </a:ext>
                  </a:extLst>
                </a:gridCol>
                <a:gridCol w="792636">
                  <a:extLst>
                    <a:ext uri="{9D8B030D-6E8A-4147-A177-3AD203B41FA5}">
                      <a16:colId xmlns:a16="http://schemas.microsoft.com/office/drawing/2014/main" val="3181051739"/>
                    </a:ext>
                  </a:extLst>
                </a:gridCol>
              </a:tblGrid>
              <a:tr h="31519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tr-T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tr-T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2022</a:t>
                      </a:r>
                      <a:endParaRPr lang="tr-T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2023</a:t>
                      </a:r>
                      <a:endParaRPr lang="tr-T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2024</a:t>
                      </a:r>
                      <a:endParaRPr lang="tr-T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9985626"/>
                  </a:ext>
                </a:extLst>
              </a:tr>
              <a:tr h="315191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SCI-SSCI-AHCI Kapsamındaki Dergilerde Yayınlanan Makaleler</a:t>
                      </a:r>
                      <a:endParaRPr lang="tr-T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2974427"/>
                  </a:ext>
                </a:extLst>
              </a:tr>
              <a:tr h="315191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Diğer Uluslararası Dergilerde Yayınlanan Makaleler</a:t>
                      </a:r>
                      <a:endParaRPr lang="tr-T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7285226"/>
                  </a:ext>
                </a:extLst>
              </a:tr>
              <a:tr h="315191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Ulusal Makaleler</a:t>
                      </a:r>
                      <a:endParaRPr lang="tr-T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3654393"/>
                  </a:ext>
                </a:extLst>
              </a:tr>
              <a:tr h="315191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Uluslararası Bildiriler</a:t>
                      </a:r>
                      <a:endParaRPr lang="tr-T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61632268"/>
                  </a:ext>
                </a:extLst>
              </a:tr>
              <a:tr h="315191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Ulusal Bildiriler</a:t>
                      </a:r>
                      <a:endParaRPr lang="tr-T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8120393"/>
                  </a:ext>
                </a:extLst>
              </a:tr>
              <a:tr h="315191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Kitap-Kitap Bölümü Yazarlığı</a:t>
                      </a:r>
                      <a:endParaRPr lang="tr-T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0553183"/>
                  </a:ext>
                </a:extLst>
              </a:tr>
              <a:tr h="315191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Atıflar</a:t>
                      </a:r>
                      <a:endParaRPr lang="tr-T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5361652"/>
                  </a:ext>
                </a:extLst>
              </a:tr>
              <a:tr h="315191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Ödüller</a:t>
                      </a:r>
                      <a:endParaRPr lang="tr-T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7902386"/>
                  </a:ext>
                </a:extLst>
              </a:tr>
              <a:tr h="315191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Hakemlikler</a:t>
                      </a:r>
                      <a:endParaRPr lang="tr-TR" sz="18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7018151"/>
                  </a:ext>
                </a:extLst>
              </a:tr>
              <a:tr h="315191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TOPLAM</a:t>
                      </a:r>
                      <a:endParaRPr lang="tr-T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4450867"/>
                  </a:ext>
                </a:extLst>
              </a:tr>
            </a:tbl>
          </a:graphicData>
        </a:graphic>
      </p:graphicFrame>
      <p:pic>
        <p:nvPicPr>
          <p:cNvPr id="5" name="Resim 4">
            <a:extLst>
              <a:ext uri="{FF2B5EF4-FFF2-40B4-BE49-F238E27FC236}">
                <a16:creationId xmlns:a16="http://schemas.microsoft.com/office/drawing/2014/main" id="{073757B0-8B4D-38EF-11D8-F734002B27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172" y="194104"/>
            <a:ext cx="874616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08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E7AF2-68A3-A970-FDBD-206689134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80259CC-AB9A-E355-40C8-1EB1F091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39" y="-34338"/>
            <a:ext cx="4664978" cy="1325563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002060"/>
                </a:solidFill>
              </a:rPr>
              <a:t>Proje Performansı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7329434-072D-3B4B-68E0-83C87A61DEB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172" y="194104"/>
            <a:ext cx="874616" cy="868680"/>
          </a:xfrm>
          <a:prstGeom prst="rect">
            <a:avLst/>
          </a:prstGeom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09BE0E7C-A5CD-20A2-54A8-FE346B58C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222390"/>
              </p:ext>
            </p:extLst>
          </p:nvPr>
        </p:nvGraphicFramePr>
        <p:xfrm>
          <a:off x="675942" y="1062784"/>
          <a:ext cx="10901075" cy="55249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19584">
                  <a:extLst>
                    <a:ext uri="{9D8B030D-6E8A-4147-A177-3AD203B41FA5}">
                      <a16:colId xmlns:a16="http://schemas.microsoft.com/office/drawing/2014/main" val="1262489606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137167701"/>
                    </a:ext>
                  </a:extLst>
                </a:gridCol>
                <a:gridCol w="5063300">
                  <a:extLst>
                    <a:ext uri="{9D8B030D-6E8A-4147-A177-3AD203B41FA5}">
                      <a16:colId xmlns:a16="http://schemas.microsoft.com/office/drawing/2014/main" val="3395235957"/>
                    </a:ext>
                  </a:extLst>
                </a:gridCol>
                <a:gridCol w="1012075">
                  <a:extLst>
                    <a:ext uri="{9D8B030D-6E8A-4147-A177-3AD203B41FA5}">
                      <a16:colId xmlns:a16="http://schemas.microsoft.com/office/drawing/2014/main" val="231190471"/>
                    </a:ext>
                  </a:extLst>
                </a:gridCol>
                <a:gridCol w="1863091">
                  <a:extLst>
                    <a:ext uri="{9D8B030D-6E8A-4147-A177-3AD203B41FA5}">
                      <a16:colId xmlns:a16="http://schemas.microsoft.com/office/drawing/2014/main" val="1823761608"/>
                    </a:ext>
                  </a:extLst>
                </a:gridCol>
              </a:tblGrid>
              <a:tr h="7175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</a:rPr>
                        <a:t>Proje Adı</a:t>
                      </a:r>
                      <a:endParaRPr lang="en-US" sz="1800" b="1" i="0" dirty="0">
                        <a:solidFill>
                          <a:schemeClr val="bg1"/>
                        </a:solidFill>
                        <a:effectLst/>
                        <a:latin typeface="Akrobat 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4069" marB="940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</a:rPr>
                        <a:t>Başlangıç Tarihi</a:t>
                      </a:r>
                      <a:endParaRPr lang="en-US" sz="1800" b="1" i="0" dirty="0">
                        <a:solidFill>
                          <a:schemeClr val="bg1"/>
                        </a:solidFill>
                        <a:effectLst/>
                        <a:latin typeface="Akrobat 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4069" marB="940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</a:rPr>
                        <a:t>Proje Sahibi</a:t>
                      </a:r>
                      <a:endParaRPr lang="en-US" sz="1800" b="1" i="0" dirty="0">
                        <a:solidFill>
                          <a:schemeClr val="bg1"/>
                        </a:solidFill>
                        <a:effectLst/>
                        <a:latin typeface="Akrobat 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4069" marB="940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</a:rPr>
                        <a:t>Proje Süresi</a:t>
                      </a:r>
                      <a:endParaRPr lang="en-US" sz="1800" b="1" i="0" dirty="0">
                        <a:solidFill>
                          <a:schemeClr val="bg1"/>
                        </a:solidFill>
                        <a:effectLst/>
                        <a:latin typeface="Akrobat 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4069" marB="9406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</a:rPr>
                        <a:t>Proje Bütçesi</a:t>
                      </a:r>
                      <a:endParaRPr lang="en-US" sz="1800" b="1" i="0" dirty="0">
                        <a:solidFill>
                          <a:schemeClr val="bg1"/>
                        </a:solidFill>
                        <a:effectLst/>
                        <a:latin typeface="Akrobat 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94069" marB="94069" anchor="ctr"/>
                </a:tc>
                <a:extLst>
                  <a:ext uri="{0D108BD9-81ED-4DB2-BD59-A6C34878D82A}">
                    <a16:rowId xmlns:a16="http://schemas.microsoft.com/office/drawing/2014/main" val="614769412"/>
                  </a:ext>
                </a:extLst>
              </a:tr>
              <a:tr h="460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i="0" dirty="0">
                          <a:solidFill>
                            <a:srgbClr val="002060"/>
                          </a:solidFill>
                          <a:effectLst/>
                          <a:latin typeface="Akrobat Bold" pitchFamily="2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TÜBİTAK 2209A</a:t>
                      </a:r>
                      <a:endParaRPr lang="en-US" sz="1600" b="1" i="0" dirty="0">
                        <a:solidFill>
                          <a:srgbClr val="002060"/>
                        </a:solidFill>
                        <a:effectLst/>
                        <a:latin typeface="Akrobat 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137" marR="7839" marT="94069" marB="9406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20.03.2024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Yürütücü: İsmail ÇÖLLÜ(Öğrenci)</a:t>
                      </a:r>
                    </a:p>
                    <a:p>
                      <a:r>
                        <a:rPr lang="tr-TR" dirty="0"/>
                        <a:t>Danışman: Muhammet Sami HALICI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9000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729418"/>
                  </a:ext>
                </a:extLst>
              </a:tr>
              <a:tr h="460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002060"/>
                          </a:solidFill>
                          <a:effectLst/>
                        </a:rPr>
                        <a:t>TUSEB</a:t>
                      </a:r>
                      <a:endParaRPr lang="en-US" sz="1600" b="1" i="0">
                        <a:solidFill>
                          <a:srgbClr val="002060"/>
                        </a:solidFill>
                        <a:effectLst/>
                        <a:latin typeface="Akrobat 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137" marR="7839" marT="94069" marB="94069"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09.12.2024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Yürütücü: Doç. Dr. Erkan KILIÇ</a:t>
                      </a:r>
                    </a:p>
                    <a:p>
                      <a:r>
                        <a:rPr lang="tr-TR" dirty="0"/>
                        <a:t>Araştırmacı: </a:t>
                      </a:r>
                      <a:r>
                        <a:rPr lang="tr-TR" dirty="0" err="1"/>
                        <a:t>Öğr</a:t>
                      </a:r>
                      <a:r>
                        <a:rPr lang="tr-TR" dirty="0"/>
                        <a:t>. Görevlisi Cansu TORUN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24 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200.000,00 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084685"/>
                  </a:ext>
                </a:extLst>
              </a:tr>
              <a:tr h="411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2060"/>
                          </a:solidFill>
                          <a:effectLst/>
                        </a:rPr>
                        <a:t>TÜBİTAK (1505)</a:t>
                      </a:r>
                      <a:endParaRPr lang="en-US" sz="1600" b="1" i="0" dirty="0">
                        <a:solidFill>
                          <a:srgbClr val="002060"/>
                        </a:solidFill>
                        <a:effectLst/>
                        <a:latin typeface="Akrobat 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137" marR="7839" marT="94069" marB="94069"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11.12.2024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r-TR" sz="1800" dirty="0"/>
                        <a:t>Prof. Dr. Abdullah İSTEK (Bartın Üniversitesi)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r-TR" sz="1800" dirty="0"/>
                        <a:t>Dr. Öğr. Üyesi Orhan KELLECİ (Mudurnu SAMYO)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r-TR" sz="1800" dirty="0"/>
                        <a:t>Dr. Öğretim Üyesi S. Esin KÖKSAL (Mudurnu SAMYO)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24 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803.000,00 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935286"/>
                  </a:ext>
                </a:extLst>
              </a:tr>
              <a:tr h="460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2060"/>
                          </a:solidFill>
                          <a:effectLst/>
                        </a:rPr>
                        <a:t>AB</a:t>
                      </a:r>
                      <a:endParaRPr lang="en-US" sz="1600" b="1" i="0" dirty="0">
                        <a:solidFill>
                          <a:srgbClr val="002060"/>
                        </a:solidFill>
                        <a:effectLst/>
                        <a:latin typeface="Akrobat 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137" marR="7839" marT="94069" marB="94069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69395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2060"/>
                          </a:solidFill>
                          <a:effectLst/>
                        </a:rPr>
                        <a:t>BAP</a:t>
                      </a:r>
                      <a:endParaRPr lang="en-US" sz="1600" b="1" i="0" dirty="0">
                        <a:solidFill>
                          <a:srgbClr val="002060"/>
                        </a:solidFill>
                        <a:effectLst/>
                        <a:latin typeface="Akrobat 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137" marR="7839" marT="94069" marB="94069" anchor="ctr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21.10.2024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Dr. Öğr. Üyesi S. Esin KÖKSAL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12 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30.266,86 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469304"/>
                  </a:ext>
                </a:extLst>
              </a:tr>
              <a:tr h="19324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21.10.2024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Yürütücü: Dr. Öğr. Üyesi İbrahim Ethem TORUN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Araştırmacı: </a:t>
                      </a:r>
                      <a:r>
                        <a:rPr lang="tr-TR" dirty="0" err="1"/>
                        <a:t>Öğr</a:t>
                      </a:r>
                      <a:r>
                        <a:rPr lang="tr-TR" dirty="0"/>
                        <a:t>. Görevlisi Cansu TORUN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12 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50.000,00 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55952"/>
                  </a:ext>
                </a:extLst>
              </a:tr>
              <a:tr h="19324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04.09.2024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Öğr. Gör. Dr. Levent GÜLÜM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12 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40.000,00 TL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056809"/>
                  </a:ext>
                </a:extLst>
              </a:tr>
              <a:tr h="460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002060"/>
                          </a:solidFill>
                          <a:effectLst/>
                        </a:rPr>
                        <a:t>DİĞER</a:t>
                      </a:r>
                      <a:endParaRPr lang="en-US" sz="1600" b="1" i="0" dirty="0">
                        <a:solidFill>
                          <a:srgbClr val="002060"/>
                        </a:solidFill>
                        <a:effectLst/>
                        <a:latin typeface="Akrobat Bold" pitchFamily="2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88137" marR="7839" marT="94069" marB="94069"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8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93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B77708-D088-4584-B8B1-9EF010280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208" y="834475"/>
            <a:ext cx="7245927" cy="1325563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002060"/>
                </a:solidFill>
              </a:rPr>
              <a:t>Akademik Teşvik (60 ve üzeri puan)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823AB36-C953-92E4-2D72-4BEA9C951C4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172" y="229875"/>
            <a:ext cx="874616" cy="868680"/>
          </a:xfrm>
          <a:prstGeom prst="rect">
            <a:avLst/>
          </a:prstGeom>
        </p:spPr>
      </p:pic>
      <p:graphicFrame>
        <p:nvGraphicFramePr>
          <p:cNvPr id="4" name="Grafik 3">
            <a:extLst>
              <a:ext uri="{FF2B5EF4-FFF2-40B4-BE49-F238E27FC236}">
                <a16:creationId xmlns:a16="http://schemas.microsoft.com/office/drawing/2014/main" id="{2E4D7958-8997-C2DE-29CA-69387EB683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698355"/>
              </p:ext>
            </p:extLst>
          </p:nvPr>
        </p:nvGraphicFramePr>
        <p:xfrm>
          <a:off x="2297430" y="2057399"/>
          <a:ext cx="6708918" cy="371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6101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5845A-CD79-6842-8838-165FF0218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03C9CDB0-4E4A-CC06-18F6-ADECA10FAEC3}"/>
              </a:ext>
            </a:extLst>
          </p:cNvPr>
          <p:cNvSpPr>
            <a:spLocks noChangeAspect="1"/>
          </p:cNvSpPr>
          <p:nvPr/>
        </p:nvSpPr>
        <p:spPr>
          <a:xfrm>
            <a:off x="6712" y="0"/>
            <a:ext cx="1753849" cy="6858000"/>
          </a:xfrm>
          <a:prstGeom prst="rect">
            <a:avLst/>
          </a:prstGeom>
          <a:solidFill>
            <a:srgbClr val="002F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10C99039-137F-E549-C497-19D9A3B8E8BC}"/>
              </a:ext>
            </a:extLst>
          </p:cNvPr>
          <p:cNvSpPr txBox="1">
            <a:spLocks/>
          </p:cNvSpPr>
          <p:nvPr/>
        </p:nvSpPr>
        <p:spPr>
          <a:xfrm>
            <a:off x="673002" y="6107795"/>
            <a:ext cx="275717" cy="3904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b="1" dirty="0">
              <a:solidFill>
                <a:srgbClr val="00A2E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Image Guidelines">
            <a:extLst>
              <a:ext uri="{FF2B5EF4-FFF2-40B4-BE49-F238E27FC236}">
                <a16:creationId xmlns:a16="http://schemas.microsoft.com/office/drawing/2014/main" id="{810CA48A-2EDD-2D6F-03FE-AD7914932C84}"/>
              </a:ext>
            </a:extLst>
          </p:cNvPr>
          <p:cNvSpPr txBox="1">
            <a:spLocks/>
          </p:cNvSpPr>
          <p:nvPr/>
        </p:nvSpPr>
        <p:spPr>
          <a:xfrm rot="16200000">
            <a:off x="-1656848" y="3255857"/>
            <a:ext cx="5080970" cy="4212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rgbClr val="00A2E0"/>
                </a:solidFill>
                <a:latin typeface="Arial" charset="0"/>
                <a:ea typeface="Arial" charset="0"/>
                <a:cs typeface="Arial" charset="0"/>
                <a:sym typeface="Roboto Light"/>
              </a:rPr>
              <a:t>Bolu Abant İzzet Baysal Üniversitesi</a:t>
            </a:r>
            <a:endParaRPr lang="tr-TR" sz="1200" dirty="0">
              <a:solidFill>
                <a:srgbClr val="00A2E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 Köşesi Yuvarlatılmış Dikdörtgen 8">
            <a:extLst>
              <a:ext uri="{FF2B5EF4-FFF2-40B4-BE49-F238E27FC236}">
                <a16:creationId xmlns:a16="http://schemas.microsoft.com/office/drawing/2014/main" id="{7FA0239A-68C0-F34D-527A-A1787BAC53CE}"/>
              </a:ext>
            </a:extLst>
          </p:cNvPr>
          <p:cNvSpPr/>
          <p:nvPr/>
        </p:nvSpPr>
        <p:spPr>
          <a:xfrm flipH="1">
            <a:off x="7687078" y="6498286"/>
            <a:ext cx="4504921" cy="359713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2" name="Resim 11" descr="metin, yazı tipi, simge, sembol, daire içeren bir resim&#10;&#10;Açıklama otomatik olarak oluşturuldu">
            <a:extLst>
              <a:ext uri="{FF2B5EF4-FFF2-40B4-BE49-F238E27FC236}">
                <a16:creationId xmlns:a16="http://schemas.microsoft.com/office/drawing/2014/main" id="{CDAF3204-6385-74B8-75EC-F56AA2466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4" y="373683"/>
            <a:ext cx="851584" cy="845768"/>
          </a:xfrm>
          <a:prstGeom prst="rect">
            <a:avLst/>
          </a:prstGeom>
        </p:spPr>
      </p:pic>
      <p:pic>
        <p:nvPicPr>
          <p:cNvPr id="14" name="Resim 2">
            <a:extLst>
              <a:ext uri="{FF2B5EF4-FFF2-40B4-BE49-F238E27FC236}">
                <a16:creationId xmlns:a16="http://schemas.microsoft.com/office/drawing/2014/main" id="{0D461883-2CD5-C5E1-E721-2FD417F05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656" y="5621286"/>
            <a:ext cx="1469011" cy="12367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9C6C20-E6BC-8E7C-64E7-E69FB0C40A2D}"/>
              </a:ext>
            </a:extLst>
          </p:cNvPr>
          <p:cNvSpPr txBox="1"/>
          <p:nvPr/>
        </p:nvSpPr>
        <p:spPr>
          <a:xfrm>
            <a:off x="2085381" y="241657"/>
            <a:ext cx="7600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</a:rPr>
              <a:t>Akademik Personel Memnuniyet Anketi</a:t>
            </a:r>
            <a:endParaRPr lang="x-none" sz="3200" b="1" dirty="0">
              <a:solidFill>
                <a:srgbClr val="002060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CEB9E7D-2324-3B7F-8B7F-EAD0FADC2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559" y="2393192"/>
            <a:ext cx="10403947" cy="4464807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9990AA61-1253-B0B2-6509-AF6539899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559" y="796567"/>
            <a:ext cx="10403947" cy="1151467"/>
          </a:xfrm>
          <a:prstGeom prst="rect">
            <a:avLst/>
          </a:prstGeom>
        </p:spPr>
      </p:pic>
      <p:sp>
        <p:nvSpPr>
          <p:cNvPr id="18" name="Dikdörtgen 17">
            <a:extLst>
              <a:ext uri="{FF2B5EF4-FFF2-40B4-BE49-F238E27FC236}">
                <a16:creationId xmlns:a16="http://schemas.microsoft.com/office/drawing/2014/main" id="{45B2E806-D84F-A36E-1444-85FFCC7A7898}"/>
              </a:ext>
            </a:extLst>
          </p:cNvPr>
          <p:cNvSpPr/>
          <p:nvPr/>
        </p:nvSpPr>
        <p:spPr>
          <a:xfrm>
            <a:off x="1802123" y="1433945"/>
            <a:ext cx="6115750" cy="514089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7CDCF726-36BA-2637-D99C-A559E28BB539}"/>
              </a:ext>
            </a:extLst>
          </p:cNvPr>
          <p:cNvSpPr/>
          <p:nvPr/>
        </p:nvSpPr>
        <p:spPr>
          <a:xfrm>
            <a:off x="1801028" y="2487096"/>
            <a:ext cx="6115750" cy="55744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7612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FB018-DD91-C2C0-4D32-F1899D64A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4ED72639-6EE7-A100-DEF8-2D0BA1DAAFF6}"/>
              </a:ext>
            </a:extLst>
          </p:cNvPr>
          <p:cNvSpPr>
            <a:spLocks noChangeAspect="1"/>
          </p:cNvSpPr>
          <p:nvPr/>
        </p:nvSpPr>
        <p:spPr>
          <a:xfrm>
            <a:off x="6712" y="0"/>
            <a:ext cx="1753849" cy="6858000"/>
          </a:xfrm>
          <a:prstGeom prst="rect">
            <a:avLst/>
          </a:prstGeom>
          <a:solidFill>
            <a:srgbClr val="002F9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30F78290-6157-EABE-BEE3-15BE785BC34F}"/>
              </a:ext>
            </a:extLst>
          </p:cNvPr>
          <p:cNvSpPr txBox="1">
            <a:spLocks/>
          </p:cNvSpPr>
          <p:nvPr/>
        </p:nvSpPr>
        <p:spPr>
          <a:xfrm>
            <a:off x="673002" y="6107795"/>
            <a:ext cx="275717" cy="3904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b="1" dirty="0">
              <a:solidFill>
                <a:srgbClr val="00A2E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Image Guidelines">
            <a:extLst>
              <a:ext uri="{FF2B5EF4-FFF2-40B4-BE49-F238E27FC236}">
                <a16:creationId xmlns:a16="http://schemas.microsoft.com/office/drawing/2014/main" id="{C290662B-8F6E-62D1-1481-0775644DFFC6}"/>
              </a:ext>
            </a:extLst>
          </p:cNvPr>
          <p:cNvSpPr txBox="1">
            <a:spLocks/>
          </p:cNvSpPr>
          <p:nvPr/>
        </p:nvSpPr>
        <p:spPr>
          <a:xfrm rot="16200000">
            <a:off x="-1656848" y="3255857"/>
            <a:ext cx="5080970" cy="4212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>
                <a:solidFill>
                  <a:srgbClr val="00A2E0"/>
                </a:solidFill>
                <a:latin typeface="Arial" charset="0"/>
                <a:ea typeface="Arial" charset="0"/>
                <a:cs typeface="Arial" charset="0"/>
                <a:sym typeface="Roboto Light"/>
              </a:rPr>
              <a:t>Bolu Abant İzzet Baysal Üniversitesi</a:t>
            </a:r>
            <a:endParaRPr lang="tr-TR" sz="1200" dirty="0">
              <a:solidFill>
                <a:srgbClr val="00A2E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 Köşesi Yuvarlatılmış Dikdörtgen 8">
            <a:extLst>
              <a:ext uri="{FF2B5EF4-FFF2-40B4-BE49-F238E27FC236}">
                <a16:creationId xmlns:a16="http://schemas.microsoft.com/office/drawing/2014/main" id="{A1E32FE1-A84A-DC74-52DE-E621326A4D9C}"/>
              </a:ext>
            </a:extLst>
          </p:cNvPr>
          <p:cNvSpPr/>
          <p:nvPr/>
        </p:nvSpPr>
        <p:spPr>
          <a:xfrm flipH="1">
            <a:off x="7687078" y="6498286"/>
            <a:ext cx="4504921" cy="359713"/>
          </a:xfrm>
          <a:prstGeom prst="round1Rect">
            <a:avLst/>
          </a:prstGeom>
          <a:solidFill>
            <a:srgbClr val="077E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D01D6BE2-1982-0105-D497-E2AE37089F86}"/>
              </a:ext>
            </a:extLst>
          </p:cNvPr>
          <p:cNvSpPr txBox="1"/>
          <p:nvPr/>
        </p:nvSpPr>
        <p:spPr>
          <a:xfrm>
            <a:off x="2384570" y="1202479"/>
            <a:ext cx="9092145" cy="50041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tr-TR" sz="24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Projeksiyon ve teknik cihazlar konusunda öneri ve şikayetler ilgili birim olan Bilgi İşlem Daire Başkanlığı’na iletilmiştir.</a:t>
            </a:r>
            <a:endParaRPr lang="tr-TR" sz="2400" kern="100" dirty="0">
              <a:solidFill>
                <a:srgbClr val="00206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tr-TR" sz="24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Etik kurul izinleri konusunda rektörlük makamı ile görüşmeler yapılmıştır.</a:t>
            </a:r>
            <a:endParaRPr lang="tr-TR" sz="2400" kern="100" dirty="0">
              <a:solidFill>
                <a:srgbClr val="00206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tr-TR" sz="24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Kadro konusunda talepler idarece değerlendirilip rektörlük makamına arzı yapılmıştır.</a:t>
            </a:r>
            <a:endParaRPr lang="tr-TR" sz="2400" kern="100" dirty="0">
              <a:solidFill>
                <a:srgbClr val="002060"/>
              </a:solidFill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tr-TR" sz="2400" kern="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İmkanlar doğrultusunda, laboratuvar malzemelerinin bir kısmının alımı yapılmıştır.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tr-TR" sz="2400" kern="100" dirty="0">
                <a:solidFill>
                  <a:srgbClr val="00206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Bilgisayar uygulamalarıyla ilgili olarak 20 adet bilgisayar tedarik edilmiştir. Mevcut olanlar da iyileştirilmesi ve kullanıma sunulması için bakım ve onarım süreçleri devam etmektedir.</a:t>
            </a:r>
          </a:p>
        </p:txBody>
      </p:sp>
      <p:pic>
        <p:nvPicPr>
          <p:cNvPr id="12" name="Resim 11" descr="metin, yazı tipi, simge, sembol, daire içeren bir resim&#10;&#10;Açıklama otomatik olarak oluşturuldu">
            <a:extLst>
              <a:ext uri="{FF2B5EF4-FFF2-40B4-BE49-F238E27FC236}">
                <a16:creationId xmlns:a16="http://schemas.microsoft.com/office/drawing/2014/main" id="{E9B10FB3-7922-E193-E2D6-2EDE0E636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4" y="373683"/>
            <a:ext cx="851584" cy="8457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EE6FE0-5454-06F5-DB7D-65AD2241CAD4}"/>
              </a:ext>
            </a:extLst>
          </p:cNvPr>
          <p:cNvSpPr txBox="1"/>
          <p:nvPr/>
        </p:nvSpPr>
        <p:spPr>
          <a:xfrm>
            <a:off x="1975718" y="257958"/>
            <a:ext cx="9285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002060"/>
                </a:solidFill>
              </a:rPr>
              <a:t>Akademik Personel Memnuniyet Anketi İyileştirmeler </a:t>
            </a:r>
            <a:endParaRPr lang="x-none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14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1186</Words>
  <Application>Microsoft Office PowerPoint</Application>
  <PresentationFormat>Geniş ekran</PresentationFormat>
  <Paragraphs>283</Paragraphs>
  <Slides>22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0" baseType="lpstr">
      <vt:lpstr>Akrobat Bold</vt:lpstr>
      <vt:lpstr>Aptos</vt:lpstr>
      <vt:lpstr>Aptos Display</vt:lpstr>
      <vt:lpstr>Arial</vt:lpstr>
      <vt:lpstr>Calibri</vt:lpstr>
      <vt:lpstr>Tahoma</vt:lpstr>
      <vt:lpstr>Times New Roman</vt:lpstr>
      <vt:lpstr>Office Teması</vt:lpstr>
      <vt:lpstr>PowerPoint Sunusu</vt:lpstr>
      <vt:lpstr>PowerPoint Sunusu</vt:lpstr>
      <vt:lpstr>Öğrenci Sayısı</vt:lpstr>
      <vt:lpstr>PowerPoint Sunusu</vt:lpstr>
      <vt:lpstr>Yayın Performansı</vt:lpstr>
      <vt:lpstr>Proje Performansı</vt:lpstr>
      <vt:lpstr>Akademik Teşvik (60 ve üzeri puan)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Nimet Çelebi</dc:creator>
  <cp:lastModifiedBy>orhan kelleci</cp:lastModifiedBy>
  <cp:revision>54</cp:revision>
  <dcterms:created xsi:type="dcterms:W3CDTF">2024-06-04T13:25:03Z</dcterms:created>
  <dcterms:modified xsi:type="dcterms:W3CDTF">2025-02-03T13:05:44Z</dcterms:modified>
</cp:coreProperties>
</file>